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ixellet TH" charset="1" panose="02000503000000000000"/>
      <p:regular r:id="rId17"/>
    </p:embeddedFont>
    <p:embeddedFont>
      <p:font typeface="Life Savers Bold" charset="1" panose="03050602040302000004"/>
      <p:regular r:id="rId18"/>
    </p:embeddedFont>
    <p:embeddedFont>
      <p:font typeface="Open Sans Bold" charset="1" panose="00000000000000000000"/>
      <p:regular r:id="rId19"/>
    </p:embeddedFont>
    <p:embeddedFont>
      <p:font typeface="Dynamo Condensed Bold" charset="1" panose="020B080402020A060404"/>
      <p:regular r:id="rId20"/>
    </p:embeddedFont>
    <p:embeddedFont>
      <p:font typeface="Lora Italics" charset="1" panose="00000500000000000000"/>
      <p:regular r:id="rId21"/>
    </p:embeddedFont>
    <p:embeddedFont>
      <p:font typeface="Gladiola" charset="1" panose="00000500000000000000"/>
      <p:regular r:id="rId22"/>
    </p:embeddedFont>
    <p:embeddedFont>
      <p:font typeface="IM Fell Italics" charset="1" panose="02000000000000000000"/>
      <p:regular r:id="rId23"/>
    </p:embeddedFont>
    <p:embeddedFont>
      <p:font typeface="Yeseva One" charset="1" panose="00000500000000000000"/>
      <p:regular r:id="rId24"/>
    </p:embeddedFont>
    <p:embeddedFont>
      <p:font typeface="Pluma"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61.png" Type="http://schemas.openxmlformats.org/officeDocument/2006/relationships/image"/><Relationship Id="rId15" Target="../media/image62.png" Type="http://schemas.openxmlformats.org/officeDocument/2006/relationships/image"/><Relationship Id="rId16" Target="../media/image63.svg" Type="http://schemas.openxmlformats.org/officeDocument/2006/relationships/image"/><Relationship Id="rId17" Target="../media/image64.png" Type="http://schemas.openxmlformats.org/officeDocument/2006/relationships/image"/><Relationship Id="rId18" Target="../media/image65.png" Type="http://schemas.openxmlformats.org/officeDocument/2006/relationships/image"/><Relationship Id="rId19" Target="../media/image66.svg" Type="http://schemas.openxmlformats.org/officeDocument/2006/relationships/image"/><Relationship Id="rId2" Target="../media/image11.png" Type="http://schemas.openxmlformats.org/officeDocument/2006/relationships/image"/><Relationship Id="rId20" Target="../media/image67.png" Type="http://schemas.openxmlformats.org/officeDocument/2006/relationships/image"/><Relationship Id="rId21" Target="../media/image68.svg" Type="http://schemas.openxmlformats.org/officeDocument/2006/relationships/image"/><Relationship Id="rId3" Target="../media/image1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45.png" Type="http://schemas.openxmlformats.org/officeDocument/2006/relationships/image"/><Relationship Id="rId15" Target="../media/image46.sv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18" Target="../media/image49.png" Type="http://schemas.openxmlformats.org/officeDocument/2006/relationships/image"/><Relationship Id="rId19" Target="../media/image50.sv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jpeg" Type="http://schemas.openxmlformats.org/officeDocument/2006/relationships/image"/><Relationship Id="rId5" Target="../media/VAG9F_Tmh0s.mp4" Type="http://schemas.openxmlformats.org/officeDocument/2006/relationships/video"/><Relationship Id="rId6" Target="../media/VAG9F_Tmh0s.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F0023"/>
        </a:solidFill>
      </p:bgPr>
    </p:bg>
    <p:spTree>
      <p:nvGrpSpPr>
        <p:cNvPr id="1" name=""/>
        <p:cNvGrpSpPr/>
        <p:nvPr/>
      </p:nvGrpSpPr>
      <p:grpSpPr>
        <a:xfrm>
          <a:off x="0" y="0"/>
          <a:ext cx="0" cy="0"/>
          <a:chOff x="0" y="0"/>
          <a:chExt cx="0" cy="0"/>
        </a:xfrm>
      </p:grpSpPr>
      <p:sp>
        <p:nvSpPr>
          <p:cNvPr name="Freeform 2" id="2"/>
          <p:cNvSpPr/>
          <p:nvPr/>
        </p:nvSpPr>
        <p:spPr>
          <a:xfrm flipH="false" flipV="false" rot="0">
            <a:off x="0" y="7025090"/>
            <a:ext cx="2735853" cy="2561753"/>
          </a:xfrm>
          <a:custGeom>
            <a:avLst/>
            <a:gdLst/>
            <a:ahLst/>
            <a:cxnLst/>
            <a:rect r="r" b="b" t="t" l="l"/>
            <a:pathLst>
              <a:path h="2561753" w="2735853">
                <a:moveTo>
                  <a:pt x="0" y="0"/>
                </a:moveTo>
                <a:lnTo>
                  <a:pt x="2735853" y="0"/>
                </a:lnTo>
                <a:lnTo>
                  <a:pt x="2735853" y="2561753"/>
                </a:lnTo>
                <a:lnTo>
                  <a:pt x="0" y="2561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552147" y="7025090"/>
            <a:ext cx="2735853" cy="2561753"/>
          </a:xfrm>
          <a:custGeom>
            <a:avLst/>
            <a:gdLst/>
            <a:ahLst/>
            <a:cxnLst/>
            <a:rect r="r" b="b" t="t" l="l"/>
            <a:pathLst>
              <a:path h="2561753" w="2735853">
                <a:moveTo>
                  <a:pt x="2735853" y="0"/>
                </a:moveTo>
                <a:lnTo>
                  <a:pt x="0" y="0"/>
                </a:lnTo>
                <a:lnTo>
                  <a:pt x="0" y="2561753"/>
                </a:lnTo>
                <a:lnTo>
                  <a:pt x="2735853" y="2561753"/>
                </a:lnTo>
                <a:lnTo>
                  <a:pt x="273585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992" y="9586843"/>
            <a:ext cx="3667488" cy="700157"/>
          </a:xfrm>
          <a:custGeom>
            <a:avLst/>
            <a:gdLst/>
            <a:ahLst/>
            <a:cxnLst/>
            <a:rect r="r" b="b" t="t" l="l"/>
            <a:pathLst>
              <a:path h="700157" w="3667488">
                <a:moveTo>
                  <a:pt x="0" y="0"/>
                </a:moveTo>
                <a:lnTo>
                  <a:pt x="3667488" y="0"/>
                </a:lnTo>
                <a:lnTo>
                  <a:pt x="3667488" y="700157"/>
                </a:lnTo>
                <a:lnTo>
                  <a:pt x="0" y="700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79122" y="9586843"/>
            <a:ext cx="3667488" cy="700157"/>
          </a:xfrm>
          <a:custGeom>
            <a:avLst/>
            <a:gdLst/>
            <a:ahLst/>
            <a:cxnLst/>
            <a:rect r="r" b="b" t="t" l="l"/>
            <a:pathLst>
              <a:path h="700157" w="3667488">
                <a:moveTo>
                  <a:pt x="0" y="0"/>
                </a:moveTo>
                <a:lnTo>
                  <a:pt x="3667488" y="0"/>
                </a:lnTo>
                <a:lnTo>
                  <a:pt x="3667488" y="700157"/>
                </a:lnTo>
                <a:lnTo>
                  <a:pt x="0" y="700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326252" y="9586843"/>
            <a:ext cx="3667488" cy="700157"/>
          </a:xfrm>
          <a:custGeom>
            <a:avLst/>
            <a:gdLst/>
            <a:ahLst/>
            <a:cxnLst/>
            <a:rect r="r" b="b" t="t" l="l"/>
            <a:pathLst>
              <a:path h="700157" w="3667488">
                <a:moveTo>
                  <a:pt x="0" y="0"/>
                </a:moveTo>
                <a:lnTo>
                  <a:pt x="3667488" y="0"/>
                </a:lnTo>
                <a:lnTo>
                  <a:pt x="3667488" y="700157"/>
                </a:lnTo>
                <a:lnTo>
                  <a:pt x="0" y="700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973382" y="9586843"/>
            <a:ext cx="3667488" cy="700157"/>
          </a:xfrm>
          <a:custGeom>
            <a:avLst/>
            <a:gdLst/>
            <a:ahLst/>
            <a:cxnLst/>
            <a:rect r="r" b="b" t="t" l="l"/>
            <a:pathLst>
              <a:path h="700157" w="3667488">
                <a:moveTo>
                  <a:pt x="0" y="0"/>
                </a:moveTo>
                <a:lnTo>
                  <a:pt x="3667488" y="0"/>
                </a:lnTo>
                <a:lnTo>
                  <a:pt x="3667488" y="700157"/>
                </a:lnTo>
                <a:lnTo>
                  <a:pt x="0" y="700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20512" y="9586843"/>
            <a:ext cx="3667488" cy="700157"/>
          </a:xfrm>
          <a:custGeom>
            <a:avLst/>
            <a:gdLst/>
            <a:ahLst/>
            <a:cxnLst/>
            <a:rect r="r" b="b" t="t" l="l"/>
            <a:pathLst>
              <a:path h="700157" w="3667488">
                <a:moveTo>
                  <a:pt x="0" y="0"/>
                </a:moveTo>
                <a:lnTo>
                  <a:pt x="3667488" y="0"/>
                </a:lnTo>
                <a:lnTo>
                  <a:pt x="3667488" y="700157"/>
                </a:lnTo>
                <a:lnTo>
                  <a:pt x="0" y="700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650029" y="8051049"/>
            <a:ext cx="862837" cy="1535794"/>
          </a:xfrm>
          <a:custGeom>
            <a:avLst/>
            <a:gdLst/>
            <a:ahLst/>
            <a:cxnLst/>
            <a:rect r="r" b="b" t="t" l="l"/>
            <a:pathLst>
              <a:path h="1535794" w="862837">
                <a:moveTo>
                  <a:pt x="0" y="0"/>
                </a:moveTo>
                <a:lnTo>
                  <a:pt x="862837" y="0"/>
                </a:lnTo>
                <a:lnTo>
                  <a:pt x="862837" y="1535794"/>
                </a:lnTo>
                <a:lnTo>
                  <a:pt x="0" y="15357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0">
            <a:off x="14183277" y="8051049"/>
            <a:ext cx="862837" cy="1535794"/>
          </a:xfrm>
          <a:custGeom>
            <a:avLst/>
            <a:gdLst/>
            <a:ahLst/>
            <a:cxnLst/>
            <a:rect r="r" b="b" t="t" l="l"/>
            <a:pathLst>
              <a:path h="1535794" w="862837">
                <a:moveTo>
                  <a:pt x="862837" y="0"/>
                </a:moveTo>
                <a:lnTo>
                  <a:pt x="0" y="0"/>
                </a:lnTo>
                <a:lnTo>
                  <a:pt x="0" y="1535794"/>
                </a:lnTo>
                <a:lnTo>
                  <a:pt x="862837" y="1535794"/>
                </a:lnTo>
                <a:lnTo>
                  <a:pt x="86283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750351" y="7722689"/>
            <a:ext cx="2470565" cy="1864154"/>
          </a:xfrm>
          <a:custGeom>
            <a:avLst/>
            <a:gdLst/>
            <a:ahLst/>
            <a:cxnLst/>
            <a:rect r="r" b="b" t="t" l="l"/>
            <a:pathLst>
              <a:path h="1864154" w="2470565">
                <a:moveTo>
                  <a:pt x="0" y="0"/>
                </a:moveTo>
                <a:lnTo>
                  <a:pt x="2470565" y="0"/>
                </a:lnTo>
                <a:lnTo>
                  <a:pt x="2470565" y="1864154"/>
                </a:lnTo>
                <a:lnTo>
                  <a:pt x="0" y="18641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0">
            <a:off x="11479808" y="7722689"/>
            <a:ext cx="2470565" cy="1864154"/>
          </a:xfrm>
          <a:custGeom>
            <a:avLst/>
            <a:gdLst/>
            <a:ahLst/>
            <a:cxnLst/>
            <a:rect r="r" b="b" t="t" l="l"/>
            <a:pathLst>
              <a:path h="1864154" w="2470565">
                <a:moveTo>
                  <a:pt x="2470565" y="0"/>
                </a:moveTo>
                <a:lnTo>
                  <a:pt x="0" y="0"/>
                </a:lnTo>
                <a:lnTo>
                  <a:pt x="0" y="1864154"/>
                </a:lnTo>
                <a:lnTo>
                  <a:pt x="2470565" y="1864154"/>
                </a:lnTo>
                <a:lnTo>
                  <a:pt x="247056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071790" y="7476735"/>
            <a:ext cx="1408018" cy="2110108"/>
          </a:xfrm>
          <a:custGeom>
            <a:avLst/>
            <a:gdLst/>
            <a:ahLst/>
            <a:cxnLst/>
            <a:rect r="r" b="b" t="t" l="l"/>
            <a:pathLst>
              <a:path h="2110108" w="1408018">
                <a:moveTo>
                  <a:pt x="0" y="0"/>
                </a:moveTo>
                <a:lnTo>
                  <a:pt x="1408018" y="0"/>
                </a:lnTo>
                <a:lnTo>
                  <a:pt x="1408018" y="2110108"/>
                </a:lnTo>
                <a:lnTo>
                  <a:pt x="0" y="21101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true" flipV="false" rot="0">
            <a:off x="8439991" y="7476735"/>
            <a:ext cx="1408018" cy="2110108"/>
          </a:xfrm>
          <a:custGeom>
            <a:avLst/>
            <a:gdLst/>
            <a:ahLst/>
            <a:cxnLst/>
            <a:rect r="r" b="b" t="t" l="l"/>
            <a:pathLst>
              <a:path h="2110108" w="1408018">
                <a:moveTo>
                  <a:pt x="1408018" y="0"/>
                </a:moveTo>
                <a:lnTo>
                  <a:pt x="0" y="0"/>
                </a:lnTo>
                <a:lnTo>
                  <a:pt x="0" y="2110108"/>
                </a:lnTo>
                <a:lnTo>
                  <a:pt x="1408018" y="2110108"/>
                </a:lnTo>
                <a:lnTo>
                  <a:pt x="140801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true" rot="0">
            <a:off x="0" y="0"/>
            <a:ext cx="6106602" cy="3345301"/>
          </a:xfrm>
          <a:custGeom>
            <a:avLst/>
            <a:gdLst/>
            <a:ahLst/>
            <a:cxnLst/>
            <a:rect r="r" b="b" t="t" l="l"/>
            <a:pathLst>
              <a:path h="3345301" w="6106602">
                <a:moveTo>
                  <a:pt x="0" y="3345301"/>
                </a:moveTo>
                <a:lnTo>
                  <a:pt x="6106602" y="3345301"/>
                </a:lnTo>
                <a:lnTo>
                  <a:pt x="6106602" y="0"/>
                </a:lnTo>
                <a:lnTo>
                  <a:pt x="0" y="0"/>
                </a:lnTo>
                <a:lnTo>
                  <a:pt x="0" y="3345301"/>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true" rot="0">
            <a:off x="6090699" y="0"/>
            <a:ext cx="6106602" cy="3345301"/>
          </a:xfrm>
          <a:custGeom>
            <a:avLst/>
            <a:gdLst/>
            <a:ahLst/>
            <a:cxnLst/>
            <a:rect r="r" b="b" t="t" l="l"/>
            <a:pathLst>
              <a:path h="3345301" w="6106602">
                <a:moveTo>
                  <a:pt x="0" y="3345301"/>
                </a:moveTo>
                <a:lnTo>
                  <a:pt x="6106602" y="3345301"/>
                </a:lnTo>
                <a:lnTo>
                  <a:pt x="6106602" y="0"/>
                </a:lnTo>
                <a:lnTo>
                  <a:pt x="0" y="0"/>
                </a:lnTo>
                <a:lnTo>
                  <a:pt x="0" y="3345301"/>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true" rot="0">
            <a:off x="12181398" y="0"/>
            <a:ext cx="6106602" cy="3345301"/>
          </a:xfrm>
          <a:custGeom>
            <a:avLst/>
            <a:gdLst/>
            <a:ahLst/>
            <a:cxnLst/>
            <a:rect r="r" b="b" t="t" l="l"/>
            <a:pathLst>
              <a:path h="3345301" w="6106602">
                <a:moveTo>
                  <a:pt x="0" y="3345301"/>
                </a:moveTo>
                <a:lnTo>
                  <a:pt x="6106602" y="3345301"/>
                </a:lnTo>
                <a:lnTo>
                  <a:pt x="6106602" y="0"/>
                </a:lnTo>
                <a:lnTo>
                  <a:pt x="0" y="0"/>
                </a:lnTo>
                <a:lnTo>
                  <a:pt x="0" y="3345301"/>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2829003" y="1028700"/>
            <a:ext cx="3373691" cy="601130"/>
          </a:xfrm>
          <a:custGeom>
            <a:avLst/>
            <a:gdLst/>
            <a:ahLst/>
            <a:cxnLst/>
            <a:rect r="r" b="b" t="t" l="l"/>
            <a:pathLst>
              <a:path h="601130" w="3373691">
                <a:moveTo>
                  <a:pt x="0" y="0"/>
                </a:moveTo>
                <a:lnTo>
                  <a:pt x="3373690" y="0"/>
                </a:lnTo>
                <a:lnTo>
                  <a:pt x="3373690" y="601130"/>
                </a:lnTo>
                <a:lnTo>
                  <a:pt x="0" y="6011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true" flipV="false" rot="0">
            <a:off x="12085307" y="1028700"/>
            <a:ext cx="3373691" cy="601130"/>
          </a:xfrm>
          <a:custGeom>
            <a:avLst/>
            <a:gdLst/>
            <a:ahLst/>
            <a:cxnLst/>
            <a:rect r="r" b="b" t="t" l="l"/>
            <a:pathLst>
              <a:path h="601130" w="3373691">
                <a:moveTo>
                  <a:pt x="3373690" y="0"/>
                </a:moveTo>
                <a:lnTo>
                  <a:pt x="0" y="0"/>
                </a:lnTo>
                <a:lnTo>
                  <a:pt x="0" y="601130"/>
                </a:lnTo>
                <a:lnTo>
                  <a:pt x="3373690" y="601130"/>
                </a:lnTo>
                <a:lnTo>
                  <a:pt x="337369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1016696" y="2501658"/>
            <a:ext cx="2880363" cy="1005509"/>
          </a:xfrm>
          <a:custGeom>
            <a:avLst/>
            <a:gdLst/>
            <a:ahLst/>
            <a:cxnLst/>
            <a:rect r="r" b="b" t="t" l="l"/>
            <a:pathLst>
              <a:path h="1005509" w="2880363">
                <a:moveTo>
                  <a:pt x="0" y="0"/>
                </a:moveTo>
                <a:lnTo>
                  <a:pt x="2880363" y="0"/>
                </a:lnTo>
                <a:lnTo>
                  <a:pt x="2880363" y="1005508"/>
                </a:lnTo>
                <a:lnTo>
                  <a:pt x="0" y="10055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1" id="21"/>
          <p:cNvSpPr/>
          <p:nvPr/>
        </p:nvSpPr>
        <p:spPr>
          <a:xfrm flipH="true" flipV="false" rot="0">
            <a:off x="16409164" y="1629830"/>
            <a:ext cx="2880363" cy="1005509"/>
          </a:xfrm>
          <a:custGeom>
            <a:avLst/>
            <a:gdLst/>
            <a:ahLst/>
            <a:cxnLst/>
            <a:rect r="r" b="b" t="t" l="l"/>
            <a:pathLst>
              <a:path h="1005509" w="2880363">
                <a:moveTo>
                  <a:pt x="2880363" y="0"/>
                </a:moveTo>
                <a:lnTo>
                  <a:pt x="0" y="0"/>
                </a:lnTo>
                <a:lnTo>
                  <a:pt x="0" y="1005509"/>
                </a:lnTo>
                <a:lnTo>
                  <a:pt x="2880363" y="1005509"/>
                </a:lnTo>
                <a:lnTo>
                  <a:pt x="2880363"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1028700" y="5409849"/>
            <a:ext cx="1714033" cy="623285"/>
          </a:xfrm>
          <a:custGeom>
            <a:avLst/>
            <a:gdLst/>
            <a:ahLst/>
            <a:cxnLst/>
            <a:rect r="r" b="b" t="t" l="l"/>
            <a:pathLst>
              <a:path h="623285" w="1714033">
                <a:moveTo>
                  <a:pt x="0" y="0"/>
                </a:moveTo>
                <a:lnTo>
                  <a:pt x="1714033" y="0"/>
                </a:lnTo>
                <a:lnTo>
                  <a:pt x="1714033" y="623285"/>
                </a:lnTo>
                <a:lnTo>
                  <a:pt x="0" y="62328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true" flipV="false" rot="0">
            <a:off x="15552147" y="5409849"/>
            <a:ext cx="1714033" cy="623285"/>
          </a:xfrm>
          <a:custGeom>
            <a:avLst/>
            <a:gdLst/>
            <a:ahLst/>
            <a:cxnLst/>
            <a:rect r="r" b="b" t="t" l="l"/>
            <a:pathLst>
              <a:path h="623285" w="1714033">
                <a:moveTo>
                  <a:pt x="1714034" y="0"/>
                </a:moveTo>
                <a:lnTo>
                  <a:pt x="0" y="0"/>
                </a:lnTo>
                <a:lnTo>
                  <a:pt x="0" y="623285"/>
                </a:lnTo>
                <a:lnTo>
                  <a:pt x="1714034" y="623285"/>
                </a:lnTo>
                <a:lnTo>
                  <a:pt x="1714034"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4" id="24"/>
          <p:cNvSpPr/>
          <p:nvPr/>
        </p:nvSpPr>
        <p:spPr>
          <a:xfrm flipH="false" flipV="false" rot="0">
            <a:off x="1333480" y="9504291"/>
            <a:ext cx="2174192" cy="782709"/>
          </a:xfrm>
          <a:custGeom>
            <a:avLst/>
            <a:gdLst/>
            <a:ahLst/>
            <a:cxnLst/>
            <a:rect r="r" b="b" t="t" l="l"/>
            <a:pathLst>
              <a:path h="782709" w="2174192">
                <a:moveTo>
                  <a:pt x="0" y="0"/>
                </a:moveTo>
                <a:lnTo>
                  <a:pt x="2174192" y="0"/>
                </a:lnTo>
                <a:lnTo>
                  <a:pt x="2174192" y="782709"/>
                </a:lnTo>
                <a:lnTo>
                  <a:pt x="0" y="78270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5" id="25"/>
          <p:cNvSpPr/>
          <p:nvPr/>
        </p:nvSpPr>
        <p:spPr>
          <a:xfrm flipH="false" flipV="false" rot="0">
            <a:off x="12424875" y="5721491"/>
            <a:ext cx="2621239" cy="1119984"/>
          </a:xfrm>
          <a:custGeom>
            <a:avLst/>
            <a:gdLst/>
            <a:ahLst/>
            <a:cxnLst/>
            <a:rect r="r" b="b" t="t" l="l"/>
            <a:pathLst>
              <a:path h="1119984" w="2621239">
                <a:moveTo>
                  <a:pt x="0" y="0"/>
                </a:moveTo>
                <a:lnTo>
                  <a:pt x="2621239" y="0"/>
                </a:lnTo>
                <a:lnTo>
                  <a:pt x="2621239" y="1119984"/>
                </a:lnTo>
                <a:lnTo>
                  <a:pt x="0" y="11199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6" id="26"/>
          <p:cNvSpPr/>
          <p:nvPr/>
        </p:nvSpPr>
        <p:spPr>
          <a:xfrm flipH="false" flipV="false" rot="0">
            <a:off x="15234699" y="2774458"/>
            <a:ext cx="1399153" cy="2635391"/>
          </a:xfrm>
          <a:custGeom>
            <a:avLst/>
            <a:gdLst/>
            <a:ahLst/>
            <a:cxnLst/>
            <a:rect r="r" b="b" t="t" l="l"/>
            <a:pathLst>
              <a:path h="2635391" w="1399153">
                <a:moveTo>
                  <a:pt x="0" y="0"/>
                </a:moveTo>
                <a:lnTo>
                  <a:pt x="1399153" y="0"/>
                </a:lnTo>
                <a:lnTo>
                  <a:pt x="1399153" y="2635391"/>
                </a:lnTo>
                <a:lnTo>
                  <a:pt x="0" y="263539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7" id="27"/>
          <p:cNvSpPr/>
          <p:nvPr/>
        </p:nvSpPr>
        <p:spPr>
          <a:xfrm flipH="false" flipV="false" rot="0">
            <a:off x="3699480" y="8072768"/>
            <a:ext cx="488662" cy="1864154"/>
          </a:xfrm>
          <a:custGeom>
            <a:avLst/>
            <a:gdLst/>
            <a:ahLst/>
            <a:cxnLst/>
            <a:rect r="r" b="b" t="t" l="l"/>
            <a:pathLst>
              <a:path h="1864154" w="488662">
                <a:moveTo>
                  <a:pt x="0" y="0"/>
                </a:moveTo>
                <a:lnTo>
                  <a:pt x="488662" y="0"/>
                </a:lnTo>
                <a:lnTo>
                  <a:pt x="488662" y="1864154"/>
                </a:lnTo>
                <a:lnTo>
                  <a:pt x="0" y="186415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8" id="28"/>
          <p:cNvSpPr/>
          <p:nvPr/>
        </p:nvSpPr>
        <p:spPr>
          <a:xfrm flipH="false" flipV="false" rot="0">
            <a:off x="3610013" y="5601812"/>
            <a:ext cx="1471434" cy="1423278"/>
          </a:xfrm>
          <a:custGeom>
            <a:avLst/>
            <a:gdLst/>
            <a:ahLst/>
            <a:cxnLst/>
            <a:rect r="r" b="b" t="t" l="l"/>
            <a:pathLst>
              <a:path h="1423278" w="1471434">
                <a:moveTo>
                  <a:pt x="0" y="0"/>
                </a:moveTo>
                <a:lnTo>
                  <a:pt x="1471434" y="0"/>
                </a:lnTo>
                <a:lnTo>
                  <a:pt x="1471434" y="1423278"/>
                </a:lnTo>
                <a:lnTo>
                  <a:pt x="0" y="142327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9" id="29"/>
          <p:cNvSpPr txBox="true"/>
          <p:nvPr/>
        </p:nvSpPr>
        <p:spPr>
          <a:xfrm rot="0">
            <a:off x="2420576" y="2923929"/>
            <a:ext cx="12743452" cy="2271926"/>
          </a:xfrm>
          <a:prstGeom prst="rect">
            <a:avLst/>
          </a:prstGeom>
        </p:spPr>
        <p:txBody>
          <a:bodyPr anchor="t" rtlCol="false" tIns="0" lIns="0" bIns="0" rIns="0">
            <a:spAutoFit/>
          </a:bodyPr>
          <a:lstStyle/>
          <a:p>
            <a:pPr algn="ctr">
              <a:lnSpc>
                <a:spcPts val="8650"/>
              </a:lnSpc>
            </a:pPr>
            <a:r>
              <a:rPr lang="en-US" sz="6179">
                <a:solidFill>
                  <a:srgbClr val="F20040"/>
                </a:solidFill>
                <a:latin typeface="Pixellet TH"/>
                <a:ea typeface="Pixellet TH"/>
                <a:cs typeface="Pixellet TH"/>
                <a:sym typeface="Pixellet TH"/>
              </a:rPr>
              <a:t> SMART</a:t>
            </a:r>
            <a:r>
              <a:rPr lang="en-US" sz="6179">
                <a:solidFill>
                  <a:srgbClr val="FFFFFF"/>
                </a:solidFill>
                <a:latin typeface="Pixellet TH"/>
                <a:ea typeface="Pixellet TH"/>
                <a:cs typeface="Pixellet TH"/>
                <a:sym typeface="Pixellet TH"/>
              </a:rPr>
              <a:t> </a:t>
            </a:r>
            <a:r>
              <a:rPr lang="en-US" sz="6179">
                <a:solidFill>
                  <a:srgbClr val="10D000"/>
                </a:solidFill>
                <a:latin typeface="Pixellet TH"/>
                <a:ea typeface="Pixellet TH"/>
                <a:cs typeface="Pixellet TH"/>
                <a:sym typeface="Pixellet TH"/>
              </a:rPr>
              <a:t>CITY</a:t>
            </a:r>
            <a:r>
              <a:rPr lang="en-US" sz="6179">
                <a:solidFill>
                  <a:srgbClr val="FFFFFF"/>
                </a:solidFill>
                <a:latin typeface="Pixellet TH"/>
                <a:ea typeface="Pixellet TH"/>
                <a:cs typeface="Pixellet TH"/>
                <a:sym typeface="Pixellet TH"/>
              </a:rPr>
              <a:t> :</a:t>
            </a:r>
          </a:p>
          <a:p>
            <a:pPr algn="ctr">
              <a:lnSpc>
                <a:spcPts val="8650"/>
              </a:lnSpc>
              <a:spcBef>
                <a:spcPct val="0"/>
              </a:spcBef>
            </a:pPr>
            <a:r>
              <a:rPr lang="en-US" sz="6179">
                <a:solidFill>
                  <a:srgbClr val="FFFFFF"/>
                </a:solidFill>
                <a:latin typeface="Pixellet TH"/>
                <a:ea typeface="Pixellet TH"/>
                <a:cs typeface="Pixellet TH"/>
                <a:sym typeface="Pixellet TH"/>
              </a:rPr>
              <a:t> ADAPTIVE SIGNAL CONTROL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F0023"/>
        </a:solidFill>
      </p:bgPr>
    </p:bg>
    <p:spTree>
      <p:nvGrpSpPr>
        <p:cNvPr id="1" name=""/>
        <p:cNvGrpSpPr/>
        <p:nvPr/>
      </p:nvGrpSpPr>
      <p:grpSpPr>
        <a:xfrm>
          <a:off x="0" y="0"/>
          <a:ext cx="0" cy="0"/>
          <a:chOff x="0" y="0"/>
          <a:chExt cx="0" cy="0"/>
        </a:xfrm>
      </p:grpSpPr>
      <p:sp>
        <p:nvSpPr>
          <p:cNvPr name="Freeform 2" id="2"/>
          <p:cNvSpPr/>
          <p:nvPr/>
        </p:nvSpPr>
        <p:spPr>
          <a:xfrm flipH="false" flipV="true" rot="0">
            <a:off x="0"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659255"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7318510"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096885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461919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73580" y="8591494"/>
            <a:ext cx="1852240" cy="666806"/>
          </a:xfrm>
          <a:custGeom>
            <a:avLst/>
            <a:gdLst/>
            <a:ahLst/>
            <a:cxnLst/>
            <a:rect r="r" b="b" t="t" l="l"/>
            <a:pathLst>
              <a:path h="666806" w="1852240">
                <a:moveTo>
                  <a:pt x="0" y="0"/>
                </a:moveTo>
                <a:lnTo>
                  <a:pt x="1852240" y="0"/>
                </a:lnTo>
                <a:lnTo>
                  <a:pt x="1852240" y="666806"/>
                </a:lnTo>
                <a:lnTo>
                  <a:pt x="0" y="666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0009932" y="8712450"/>
            <a:ext cx="1516250" cy="545850"/>
          </a:xfrm>
          <a:custGeom>
            <a:avLst/>
            <a:gdLst/>
            <a:ahLst/>
            <a:cxnLst/>
            <a:rect r="r" b="b" t="t" l="l"/>
            <a:pathLst>
              <a:path h="545850" w="1516250">
                <a:moveTo>
                  <a:pt x="1516250" y="0"/>
                </a:moveTo>
                <a:lnTo>
                  <a:pt x="0" y="0"/>
                </a:lnTo>
                <a:lnTo>
                  <a:pt x="0" y="545850"/>
                </a:lnTo>
                <a:lnTo>
                  <a:pt x="1516250" y="545850"/>
                </a:lnTo>
                <a:lnTo>
                  <a:pt x="151625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126329" y="8522053"/>
            <a:ext cx="2110135" cy="805688"/>
          </a:xfrm>
          <a:custGeom>
            <a:avLst/>
            <a:gdLst/>
            <a:ahLst/>
            <a:cxnLst/>
            <a:rect r="r" b="b" t="t" l="l"/>
            <a:pathLst>
              <a:path h="805688" w="2110135">
                <a:moveTo>
                  <a:pt x="0" y="0"/>
                </a:moveTo>
                <a:lnTo>
                  <a:pt x="2110135" y="0"/>
                </a:lnTo>
                <a:lnTo>
                  <a:pt x="2110135" y="805688"/>
                </a:lnTo>
                <a:lnTo>
                  <a:pt x="0" y="8056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0">
            <a:off x="12694351" y="8452612"/>
            <a:ext cx="2110135" cy="805688"/>
          </a:xfrm>
          <a:custGeom>
            <a:avLst/>
            <a:gdLst/>
            <a:ahLst/>
            <a:cxnLst/>
            <a:rect r="r" b="b" t="t" l="l"/>
            <a:pathLst>
              <a:path h="805688" w="2110135">
                <a:moveTo>
                  <a:pt x="2110134" y="0"/>
                </a:moveTo>
                <a:lnTo>
                  <a:pt x="0" y="0"/>
                </a:lnTo>
                <a:lnTo>
                  <a:pt x="0" y="805688"/>
                </a:lnTo>
                <a:lnTo>
                  <a:pt x="2110134" y="805688"/>
                </a:lnTo>
                <a:lnTo>
                  <a:pt x="211013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83515" y="528035"/>
            <a:ext cx="3024028" cy="538827"/>
          </a:xfrm>
          <a:custGeom>
            <a:avLst/>
            <a:gdLst/>
            <a:ahLst/>
            <a:cxnLst/>
            <a:rect r="r" b="b" t="t" l="l"/>
            <a:pathLst>
              <a:path h="538827" w="3024028">
                <a:moveTo>
                  <a:pt x="0" y="0"/>
                </a:moveTo>
                <a:lnTo>
                  <a:pt x="3024027" y="0"/>
                </a:lnTo>
                <a:lnTo>
                  <a:pt x="3024027" y="538826"/>
                </a:lnTo>
                <a:lnTo>
                  <a:pt x="0" y="538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0">
            <a:off x="11780458" y="528035"/>
            <a:ext cx="3024028" cy="538827"/>
          </a:xfrm>
          <a:custGeom>
            <a:avLst/>
            <a:gdLst/>
            <a:ahLst/>
            <a:cxnLst/>
            <a:rect r="r" b="b" t="t" l="l"/>
            <a:pathLst>
              <a:path h="538827" w="3024028">
                <a:moveTo>
                  <a:pt x="3024027" y="0"/>
                </a:moveTo>
                <a:lnTo>
                  <a:pt x="0" y="0"/>
                </a:lnTo>
                <a:lnTo>
                  <a:pt x="0" y="538826"/>
                </a:lnTo>
                <a:lnTo>
                  <a:pt x="3024027" y="538826"/>
                </a:lnTo>
                <a:lnTo>
                  <a:pt x="30240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432199" y="1536003"/>
            <a:ext cx="2714670" cy="947667"/>
          </a:xfrm>
          <a:custGeom>
            <a:avLst/>
            <a:gdLst/>
            <a:ahLst/>
            <a:cxnLst/>
            <a:rect r="r" b="b" t="t" l="l"/>
            <a:pathLst>
              <a:path h="947667" w="2714670">
                <a:moveTo>
                  <a:pt x="0" y="0"/>
                </a:moveTo>
                <a:lnTo>
                  <a:pt x="2714669" y="0"/>
                </a:lnTo>
                <a:lnTo>
                  <a:pt x="2714669" y="947667"/>
                </a:lnTo>
                <a:lnTo>
                  <a:pt x="0" y="9476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true" flipV="false" rot="0">
            <a:off x="16005530" y="1536003"/>
            <a:ext cx="2714670" cy="947667"/>
          </a:xfrm>
          <a:custGeom>
            <a:avLst/>
            <a:gdLst/>
            <a:ahLst/>
            <a:cxnLst/>
            <a:rect r="r" b="b" t="t" l="l"/>
            <a:pathLst>
              <a:path h="947667" w="2714670">
                <a:moveTo>
                  <a:pt x="2714669" y="0"/>
                </a:moveTo>
                <a:lnTo>
                  <a:pt x="0" y="0"/>
                </a:lnTo>
                <a:lnTo>
                  <a:pt x="0" y="947667"/>
                </a:lnTo>
                <a:lnTo>
                  <a:pt x="2714669" y="947667"/>
                </a:lnTo>
                <a:lnTo>
                  <a:pt x="271466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8295898" y="1066861"/>
            <a:ext cx="1714033" cy="623285"/>
          </a:xfrm>
          <a:custGeom>
            <a:avLst/>
            <a:gdLst/>
            <a:ahLst/>
            <a:cxnLst/>
            <a:rect r="r" b="b" t="t" l="l"/>
            <a:pathLst>
              <a:path h="623285" w="1714033">
                <a:moveTo>
                  <a:pt x="0" y="0"/>
                </a:moveTo>
                <a:lnTo>
                  <a:pt x="1714034" y="0"/>
                </a:lnTo>
                <a:lnTo>
                  <a:pt x="1714034" y="623285"/>
                </a:lnTo>
                <a:lnTo>
                  <a:pt x="0" y="6232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5400000">
            <a:off x="8629650" y="628650"/>
            <a:ext cx="1028700" cy="18288000"/>
          </a:xfrm>
          <a:custGeom>
            <a:avLst/>
            <a:gdLst/>
            <a:ahLst/>
            <a:cxnLst/>
            <a:rect r="r" b="b" t="t" l="l"/>
            <a:pathLst>
              <a:path h="18288000" w="1028700">
                <a:moveTo>
                  <a:pt x="0" y="0"/>
                </a:moveTo>
                <a:lnTo>
                  <a:pt x="1028700" y="0"/>
                </a:lnTo>
                <a:lnTo>
                  <a:pt x="1028700" y="18288000"/>
                </a:lnTo>
                <a:lnTo>
                  <a:pt x="0" y="18288000"/>
                </a:lnTo>
                <a:lnTo>
                  <a:pt x="0" y="0"/>
                </a:lnTo>
                <a:close/>
              </a:path>
            </a:pathLst>
          </a:custGeom>
          <a:blipFill>
            <a:blip r:embed="rId14"/>
            <a:stretch>
              <a:fillRect l="-256240" t="0" r="-672648" b="0"/>
            </a:stretch>
          </a:blipFill>
        </p:spPr>
      </p:sp>
      <p:sp>
        <p:nvSpPr>
          <p:cNvPr name="Freeform 17" id="17"/>
          <p:cNvSpPr/>
          <p:nvPr/>
        </p:nvSpPr>
        <p:spPr>
          <a:xfrm flipH="false" flipV="false" rot="0">
            <a:off x="16075778" y="6913942"/>
            <a:ext cx="2212222" cy="2344358"/>
          </a:xfrm>
          <a:custGeom>
            <a:avLst/>
            <a:gdLst/>
            <a:ahLst/>
            <a:cxnLst/>
            <a:rect r="r" b="b" t="t" l="l"/>
            <a:pathLst>
              <a:path h="2344358" w="2212222">
                <a:moveTo>
                  <a:pt x="0" y="0"/>
                </a:moveTo>
                <a:lnTo>
                  <a:pt x="2212222" y="0"/>
                </a:lnTo>
                <a:lnTo>
                  <a:pt x="2212222" y="2344358"/>
                </a:lnTo>
                <a:lnTo>
                  <a:pt x="0" y="23443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9027039" y="8086121"/>
            <a:ext cx="573531" cy="1172179"/>
          </a:xfrm>
          <a:custGeom>
            <a:avLst/>
            <a:gdLst/>
            <a:ahLst/>
            <a:cxnLst/>
            <a:rect r="r" b="b" t="t" l="l"/>
            <a:pathLst>
              <a:path h="1172179" w="573531">
                <a:moveTo>
                  <a:pt x="0" y="0"/>
                </a:moveTo>
                <a:lnTo>
                  <a:pt x="573531" y="0"/>
                </a:lnTo>
                <a:lnTo>
                  <a:pt x="573531" y="1172179"/>
                </a:lnTo>
                <a:lnTo>
                  <a:pt x="0" y="1172179"/>
                </a:lnTo>
                <a:lnTo>
                  <a:pt x="0" y="0"/>
                </a:lnTo>
                <a:close/>
              </a:path>
            </a:pathLst>
          </a:custGeom>
          <a:blipFill>
            <a:blip r:embed="rId17"/>
            <a:stretch>
              <a:fillRect l="0" t="-17721" r="0" b="-17721"/>
            </a:stretch>
          </a:blipFill>
        </p:spPr>
      </p:sp>
      <p:sp>
        <p:nvSpPr>
          <p:cNvPr name="Freeform 19" id="19"/>
          <p:cNvSpPr/>
          <p:nvPr/>
        </p:nvSpPr>
        <p:spPr>
          <a:xfrm flipH="false" flipV="false" rot="0">
            <a:off x="3435395" y="8452612"/>
            <a:ext cx="1900360" cy="875128"/>
          </a:xfrm>
          <a:custGeom>
            <a:avLst/>
            <a:gdLst/>
            <a:ahLst/>
            <a:cxnLst/>
            <a:rect r="r" b="b" t="t" l="l"/>
            <a:pathLst>
              <a:path h="875128" w="1900360">
                <a:moveTo>
                  <a:pt x="0" y="0"/>
                </a:moveTo>
                <a:lnTo>
                  <a:pt x="1900359" y="0"/>
                </a:lnTo>
                <a:lnTo>
                  <a:pt x="1900359" y="875129"/>
                </a:lnTo>
                <a:lnTo>
                  <a:pt x="0" y="87512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0" id="20"/>
          <p:cNvSpPr/>
          <p:nvPr/>
        </p:nvSpPr>
        <p:spPr>
          <a:xfrm flipH="false" flipV="false" rot="0">
            <a:off x="8486458" y="9199789"/>
            <a:ext cx="1332914" cy="966969"/>
          </a:xfrm>
          <a:custGeom>
            <a:avLst/>
            <a:gdLst/>
            <a:ahLst/>
            <a:cxnLst/>
            <a:rect r="r" b="b" t="t" l="l"/>
            <a:pathLst>
              <a:path h="966969" w="1332914">
                <a:moveTo>
                  <a:pt x="0" y="0"/>
                </a:moveTo>
                <a:lnTo>
                  <a:pt x="1332914" y="0"/>
                </a:lnTo>
                <a:lnTo>
                  <a:pt x="1332914" y="966968"/>
                </a:lnTo>
                <a:lnTo>
                  <a:pt x="0" y="96696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1" id="21"/>
          <p:cNvSpPr txBox="true"/>
          <p:nvPr/>
        </p:nvSpPr>
        <p:spPr>
          <a:xfrm rot="0">
            <a:off x="847473" y="1801218"/>
            <a:ext cx="16212770" cy="2857353"/>
          </a:xfrm>
          <a:prstGeom prst="rect">
            <a:avLst/>
          </a:prstGeom>
        </p:spPr>
        <p:txBody>
          <a:bodyPr anchor="t" rtlCol="false" tIns="0" lIns="0" bIns="0" rIns="0">
            <a:spAutoFit/>
          </a:bodyPr>
          <a:lstStyle/>
          <a:p>
            <a:pPr algn="ctr">
              <a:lnSpc>
                <a:spcPts val="21008"/>
              </a:lnSpc>
              <a:spcBef>
                <a:spcPct val="0"/>
              </a:spcBef>
            </a:pPr>
            <a:r>
              <a:rPr lang="en-US" sz="15005">
                <a:solidFill>
                  <a:srgbClr val="FFFFFF"/>
                </a:solidFill>
                <a:latin typeface="Pixellet TH"/>
                <a:ea typeface="Pixellet TH"/>
                <a:cs typeface="Pixellet TH"/>
                <a:sym typeface="Pixellet TH"/>
              </a:rPr>
              <a:t>THANK YOU</a:t>
            </a:r>
          </a:p>
        </p:txBody>
      </p:sp>
      <p:sp>
        <p:nvSpPr>
          <p:cNvPr name="TextBox 22" id="22"/>
          <p:cNvSpPr txBox="true"/>
          <p:nvPr/>
        </p:nvSpPr>
        <p:spPr>
          <a:xfrm rot="0">
            <a:off x="371557" y="8842500"/>
            <a:ext cx="17884495" cy="1350329"/>
          </a:xfrm>
          <a:prstGeom prst="rect">
            <a:avLst/>
          </a:prstGeom>
        </p:spPr>
        <p:txBody>
          <a:bodyPr anchor="t" rtlCol="false" tIns="0" lIns="0" bIns="0" rIns="0">
            <a:spAutoFit/>
          </a:bodyPr>
          <a:lstStyle/>
          <a:p>
            <a:pPr algn="ctr">
              <a:lnSpc>
                <a:spcPts val="11147"/>
              </a:lnSpc>
              <a:spcBef>
                <a:spcPct val="0"/>
              </a:spcBef>
            </a:pPr>
            <a:r>
              <a:rPr lang="en-US" b="true" sz="7962">
                <a:solidFill>
                  <a:srgbClr val="FFFFFF"/>
                </a:solidFill>
                <a:latin typeface="Open Sans Bold"/>
                <a:ea typeface="Open Sans Bold"/>
                <a:cs typeface="Open Sans Bold"/>
                <a:sym typeface="Open Sans Bold"/>
              </a:rPr>
              <a:t>------    ------   ------      ------   ------   ------  </a:t>
            </a:r>
          </a:p>
        </p:txBody>
      </p:sp>
      <p:sp>
        <p:nvSpPr>
          <p:cNvPr name="TextBox 23" id="23"/>
          <p:cNvSpPr txBox="true"/>
          <p:nvPr/>
        </p:nvSpPr>
        <p:spPr>
          <a:xfrm rot="0">
            <a:off x="8630" y="5197177"/>
            <a:ext cx="8753890" cy="3255436"/>
          </a:xfrm>
          <a:prstGeom prst="rect">
            <a:avLst/>
          </a:prstGeom>
        </p:spPr>
        <p:txBody>
          <a:bodyPr anchor="t" rtlCol="false" tIns="0" lIns="0" bIns="0" rIns="0">
            <a:spAutoFit/>
          </a:bodyPr>
          <a:lstStyle/>
          <a:p>
            <a:pPr algn="ctr">
              <a:lnSpc>
                <a:spcPts val="8347"/>
              </a:lnSpc>
            </a:pPr>
          </a:p>
          <a:p>
            <a:pPr algn="ctr" marL="1149140" indent="-574570" lvl="1">
              <a:lnSpc>
                <a:spcPts val="6067"/>
              </a:lnSpc>
              <a:buFont typeface="Arial"/>
              <a:buChar char="•"/>
            </a:pPr>
            <a:r>
              <a:rPr lang="en-US" sz="5322" i="true">
                <a:solidFill>
                  <a:srgbClr val="FFFFFF"/>
                </a:solidFill>
                <a:latin typeface="IM Fell Italics"/>
                <a:ea typeface="IM Fell Italics"/>
                <a:cs typeface="IM Fell Italics"/>
                <a:sym typeface="IM Fell Italics"/>
              </a:rPr>
              <a:t>Layla El Hiraj</a:t>
            </a:r>
          </a:p>
          <a:p>
            <a:pPr algn="ctr" marL="1149140" indent="-574570" lvl="1">
              <a:lnSpc>
                <a:spcPts val="6067"/>
              </a:lnSpc>
              <a:buFont typeface="Arial"/>
              <a:buChar char="•"/>
            </a:pPr>
            <a:r>
              <a:rPr lang="en-US" sz="5322" i="true">
                <a:solidFill>
                  <a:srgbClr val="FFFFFF"/>
                </a:solidFill>
                <a:latin typeface="IM Fell Italics"/>
                <a:ea typeface="IM Fell Italics"/>
                <a:cs typeface="IM Fell Italics"/>
                <a:sym typeface="IM Fell Italics"/>
              </a:rPr>
              <a:t>Basma Ibenahmed</a:t>
            </a:r>
          </a:p>
          <a:p>
            <a:pPr algn="ctr" marL="998013" indent="-499007" lvl="1">
              <a:lnSpc>
                <a:spcPts val="5269"/>
              </a:lnSpc>
              <a:buFont typeface="Arial"/>
              <a:buChar char="•"/>
            </a:pPr>
            <a:r>
              <a:rPr lang="en-US" sz="4622" i="true">
                <a:solidFill>
                  <a:srgbClr val="FFFFFF"/>
                </a:solidFill>
                <a:latin typeface="IM Fell Italics"/>
                <a:ea typeface="IM Fell Italics"/>
                <a:cs typeface="IM Fell Italics"/>
                <a:sym typeface="IM Fell Italics"/>
              </a:rPr>
              <a:t>Oualae Arzyne</a:t>
            </a:r>
          </a:p>
        </p:txBody>
      </p:sp>
      <p:sp>
        <p:nvSpPr>
          <p:cNvPr name="TextBox 24" id="24"/>
          <p:cNvSpPr txBox="true"/>
          <p:nvPr/>
        </p:nvSpPr>
        <p:spPr>
          <a:xfrm rot="0">
            <a:off x="9600570" y="5768737"/>
            <a:ext cx="5529345" cy="760427"/>
          </a:xfrm>
          <a:prstGeom prst="rect">
            <a:avLst/>
          </a:prstGeom>
        </p:spPr>
        <p:txBody>
          <a:bodyPr anchor="t" rtlCol="false" tIns="0" lIns="0" bIns="0" rIns="0">
            <a:spAutoFit/>
          </a:bodyPr>
          <a:lstStyle/>
          <a:p>
            <a:pPr algn="ctr">
              <a:lnSpc>
                <a:spcPts val="5434"/>
              </a:lnSpc>
            </a:pPr>
            <a:r>
              <a:rPr lang="en-US" sz="6393">
                <a:solidFill>
                  <a:srgbClr val="0097B2"/>
                </a:solidFill>
                <a:latin typeface="Gladiola"/>
                <a:ea typeface="Gladiola"/>
                <a:cs typeface="Gladiola"/>
                <a:sym typeface="Gladiola"/>
              </a:rPr>
              <a:t>Encadré par:</a:t>
            </a:r>
          </a:p>
        </p:txBody>
      </p:sp>
      <p:sp>
        <p:nvSpPr>
          <p:cNvPr name="TextBox 25" id="25"/>
          <p:cNvSpPr txBox="true"/>
          <p:nvPr/>
        </p:nvSpPr>
        <p:spPr>
          <a:xfrm rot="0">
            <a:off x="847473" y="5258667"/>
            <a:ext cx="6480592" cy="839166"/>
          </a:xfrm>
          <a:prstGeom prst="rect">
            <a:avLst/>
          </a:prstGeom>
        </p:spPr>
        <p:txBody>
          <a:bodyPr anchor="t" rtlCol="false" tIns="0" lIns="0" bIns="0" rIns="0">
            <a:spAutoFit/>
          </a:bodyPr>
          <a:lstStyle/>
          <a:p>
            <a:pPr algn="ctr">
              <a:lnSpc>
                <a:spcPts val="6029"/>
              </a:lnSpc>
            </a:pPr>
            <a:r>
              <a:rPr lang="en-US" sz="7093" i="true">
                <a:solidFill>
                  <a:srgbClr val="0097B2"/>
                </a:solidFill>
                <a:latin typeface="Gladiola"/>
                <a:ea typeface="Gladiola"/>
                <a:cs typeface="Gladiola"/>
                <a:sym typeface="Gladiola"/>
              </a:rPr>
              <a:t>Travail réalisé par :</a:t>
            </a:r>
          </a:p>
        </p:txBody>
      </p:sp>
      <p:sp>
        <p:nvSpPr>
          <p:cNvPr name="TextBox 26" id="26"/>
          <p:cNvSpPr txBox="true"/>
          <p:nvPr/>
        </p:nvSpPr>
        <p:spPr>
          <a:xfrm rot="0">
            <a:off x="8762519" y="6834419"/>
            <a:ext cx="6999439" cy="755915"/>
          </a:xfrm>
          <a:prstGeom prst="rect">
            <a:avLst/>
          </a:prstGeom>
        </p:spPr>
        <p:txBody>
          <a:bodyPr anchor="t" rtlCol="false" tIns="0" lIns="0" bIns="0" rIns="0">
            <a:spAutoFit/>
          </a:bodyPr>
          <a:lstStyle/>
          <a:p>
            <a:pPr algn="ctr">
              <a:lnSpc>
                <a:spcPts val="5906"/>
              </a:lnSpc>
            </a:pPr>
            <a:r>
              <a:rPr lang="en-US" sz="5180" i="true">
                <a:solidFill>
                  <a:srgbClr val="FFFFFF"/>
                </a:solidFill>
                <a:latin typeface="IM Fell Italics"/>
                <a:ea typeface="IM Fell Italics"/>
                <a:cs typeface="IM Fell Italics"/>
                <a:sym typeface="IM Fell Italics"/>
              </a:rPr>
              <a:t>Ikram  Ben Abdel Ouahab</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1F0023"/>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F0023"/>
        </a:solidFill>
      </p:bgPr>
    </p:bg>
    <p:spTree>
      <p:nvGrpSpPr>
        <p:cNvPr id="1" name=""/>
        <p:cNvGrpSpPr/>
        <p:nvPr/>
      </p:nvGrpSpPr>
      <p:grpSpPr>
        <a:xfrm>
          <a:off x="0" y="0"/>
          <a:ext cx="0" cy="0"/>
          <a:chOff x="0" y="0"/>
          <a:chExt cx="0" cy="0"/>
        </a:xfrm>
      </p:grpSpPr>
      <p:sp>
        <p:nvSpPr>
          <p:cNvPr name="Freeform 2" id="2"/>
          <p:cNvSpPr/>
          <p:nvPr/>
        </p:nvSpPr>
        <p:spPr>
          <a:xfrm flipH="false" flipV="true" rot="0">
            <a:off x="0"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659255"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7318510"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096885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461919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3686" y="757085"/>
            <a:ext cx="14433974" cy="2432354"/>
          </a:xfrm>
          <a:prstGeom prst="rect">
            <a:avLst/>
          </a:prstGeom>
        </p:spPr>
        <p:txBody>
          <a:bodyPr anchor="t" rtlCol="false" tIns="0" lIns="0" bIns="0" rIns="0">
            <a:spAutoFit/>
          </a:bodyPr>
          <a:lstStyle/>
          <a:p>
            <a:pPr algn="r">
              <a:lnSpc>
                <a:spcPts val="8997"/>
              </a:lnSpc>
            </a:pPr>
            <a:r>
              <a:rPr lang="en-US" sz="7690">
                <a:solidFill>
                  <a:srgbClr val="FAFF00"/>
                </a:solidFill>
                <a:latin typeface="Pixellet TH"/>
                <a:ea typeface="Pixellet TH"/>
                <a:cs typeface="Pixellet TH"/>
                <a:sym typeface="Pixellet TH"/>
              </a:rPr>
              <a:t>A PROPOS  DE NOTRE JEU</a:t>
            </a:r>
          </a:p>
          <a:p>
            <a:pPr algn="r">
              <a:lnSpc>
                <a:spcPts val="9137"/>
              </a:lnSpc>
            </a:pPr>
          </a:p>
        </p:txBody>
      </p:sp>
      <p:sp>
        <p:nvSpPr>
          <p:cNvPr name="TextBox 8" id="8"/>
          <p:cNvSpPr txBox="true"/>
          <p:nvPr/>
        </p:nvSpPr>
        <p:spPr>
          <a:xfrm rot="0">
            <a:off x="203686" y="2639765"/>
            <a:ext cx="17898458" cy="7079734"/>
          </a:xfrm>
          <a:prstGeom prst="rect">
            <a:avLst/>
          </a:prstGeom>
        </p:spPr>
        <p:txBody>
          <a:bodyPr anchor="t" rtlCol="false" tIns="0" lIns="0" bIns="0" rIns="0">
            <a:spAutoFit/>
          </a:bodyPr>
          <a:lstStyle/>
          <a:p>
            <a:pPr algn="ctr">
              <a:lnSpc>
                <a:spcPts val="5575"/>
              </a:lnSpc>
            </a:pPr>
            <a:r>
              <a:rPr lang="en-US" b="true" sz="4646">
                <a:solidFill>
                  <a:srgbClr val="FFFFFF"/>
                </a:solidFill>
                <a:latin typeface="Life Savers Bold"/>
                <a:ea typeface="Life Savers Bold"/>
                <a:cs typeface="Life Savers Bold"/>
                <a:sym typeface="Life Savers Bold"/>
              </a:rPr>
              <a:t>Notre simulation “Adaptive Signal Control” se présente comme un véritable jeu de gestion de trafic urbain. Les joueurs observent un réseau d’intersections, où les feux de circulation s’adaptent dynamiquement au flux des véhicules grâce à des capteurs intelligents. Le but est d’optimiser la fluidité de la circulation, de réduire les temps d’attente et de comparer les performances entre feux fixes et feux adaptatifs. Grâce à une interface visuelle inspirée des jeux vidéo, le système permet de visualiser en temps réel les décisions des contrôleurs et l’évolution du trafic, rendant l’expérience à la fois ludique et pédagogique.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0"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659255"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7318510"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096885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461919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alphaModFix amt="92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5379109" y="1004918"/>
            <a:ext cx="3373691" cy="601130"/>
          </a:xfrm>
          <a:custGeom>
            <a:avLst/>
            <a:gdLst/>
            <a:ahLst/>
            <a:cxnLst/>
            <a:rect r="r" b="b" t="t" l="l"/>
            <a:pathLst>
              <a:path h="601130" w="3373691">
                <a:moveTo>
                  <a:pt x="3373690" y="0"/>
                </a:moveTo>
                <a:lnTo>
                  <a:pt x="0" y="0"/>
                </a:lnTo>
                <a:lnTo>
                  <a:pt x="0" y="601131"/>
                </a:lnTo>
                <a:lnTo>
                  <a:pt x="3373690" y="601131"/>
                </a:lnTo>
                <a:lnTo>
                  <a:pt x="337369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0" y="3855865"/>
            <a:ext cx="3984920" cy="2037323"/>
            <a:chOff x="0" y="0"/>
            <a:chExt cx="1000488" cy="511508"/>
          </a:xfrm>
        </p:grpSpPr>
        <p:sp>
          <p:nvSpPr>
            <p:cNvPr name="Freeform 9" id="9"/>
            <p:cNvSpPr/>
            <p:nvPr/>
          </p:nvSpPr>
          <p:spPr>
            <a:xfrm flipH="false" flipV="false" rot="0">
              <a:off x="0" y="0"/>
              <a:ext cx="1000488" cy="511508"/>
            </a:xfrm>
            <a:custGeom>
              <a:avLst/>
              <a:gdLst/>
              <a:ahLst/>
              <a:cxnLst/>
              <a:rect r="r" b="b" t="t" l="l"/>
              <a:pathLst>
                <a:path h="511508" w="1000488">
                  <a:moveTo>
                    <a:pt x="797288" y="0"/>
                  </a:moveTo>
                  <a:cubicBezTo>
                    <a:pt x="909512" y="0"/>
                    <a:pt x="1000488" y="114505"/>
                    <a:pt x="1000488" y="255754"/>
                  </a:cubicBezTo>
                  <a:cubicBezTo>
                    <a:pt x="1000488" y="397003"/>
                    <a:pt x="909512" y="511508"/>
                    <a:pt x="797288" y="511508"/>
                  </a:cubicBezTo>
                  <a:lnTo>
                    <a:pt x="203200" y="511508"/>
                  </a:lnTo>
                  <a:cubicBezTo>
                    <a:pt x="90976" y="511508"/>
                    <a:pt x="0" y="397003"/>
                    <a:pt x="0" y="255754"/>
                  </a:cubicBezTo>
                  <a:cubicBezTo>
                    <a:pt x="0" y="114505"/>
                    <a:pt x="90976" y="0"/>
                    <a:pt x="203200" y="0"/>
                  </a:cubicBezTo>
                  <a:close/>
                </a:path>
              </a:pathLst>
            </a:custGeom>
            <a:gradFill rotWithShape="true">
              <a:gsLst>
                <a:gs pos="0">
                  <a:srgbClr val="FFF7AD">
                    <a:alpha val="100000"/>
                  </a:srgbClr>
                </a:gs>
                <a:gs pos="100000">
                  <a:srgbClr val="FFA9F9">
                    <a:alpha val="100000"/>
                  </a:srgbClr>
                </a:gs>
              </a:gsLst>
              <a:lin ang="0"/>
            </a:gradFill>
          </p:spPr>
        </p:sp>
        <p:sp>
          <p:nvSpPr>
            <p:cNvPr name="TextBox 10" id="10"/>
            <p:cNvSpPr txBox="true"/>
            <p:nvPr/>
          </p:nvSpPr>
          <p:spPr>
            <a:xfrm>
              <a:off x="0" y="-28575"/>
              <a:ext cx="1000488" cy="540083"/>
            </a:xfrm>
            <a:prstGeom prst="rect">
              <a:avLst/>
            </a:prstGeom>
          </p:spPr>
          <p:txBody>
            <a:bodyPr anchor="ctr" rtlCol="false" tIns="50800" lIns="50800" bIns="50800" rIns="50800"/>
            <a:lstStyle/>
            <a:p>
              <a:pPr algn="ctr">
                <a:lnSpc>
                  <a:spcPts val="2519"/>
                </a:lnSpc>
              </a:pPr>
            </a:p>
          </p:txBody>
        </p:sp>
      </p:grpSp>
      <p:grpSp>
        <p:nvGrpSpPr>
          <p:cNvPr name="Group 11" id="11"/>
          <p:cNvGrpSpPr/>
          <p:nvPr/>
        </p:nvGrpSpPr>
        <p:grpSpPr>
          <a:xfrm rot="0">
            <a:off x="5205297" y="3775930"/>
            <a:ext cx="3984920" cy="2197193"/>
            <a:chOff x="0" y="0"/>
            <a:chExt cx="1000488" cy="551646"/>
          </a:xfrm>
        </p:grpSpPr>
        <p:sp>
          <p:nvSpPr>
            <p:cNvPr name="Freeform 12" id="12"/>
            <p:cNvSpPr/>
            <p:nvPr/>
          </p:nvSpPr>
          <p:spPr>
            <a:xfrm flipH="false" flipV="false" rot="0">
              <a:off x="0" y="0"/>
              <a:ext cx="1000488" cy="551646"/>
            </a:xfrm>
            <a:custGeom>
              <a:avLst/>
              <a:gdLst/>
              <a:ahLst/>
              <a:cxnLst/>
              <a:rect r="r" b="b" t="t" l="l"/>
              <a:pathLst>
                <a:path h="551646" w="1000488">
                  <a:moveTo>
                    <a:pt x="797288" y="0"/>
                  </a:moveTo>
                  <a:cubicBezTo>
                    <a:pt x="909512" y="0"/>
                    <a:pt x="1000488" y="123490"/>
                    <a:pt x="1000488" y="275823"/>
                  </a:cubicBezTo>
                  <a:cubicBezTo>
                    <a:pt x="1000488" y="428156"/>
                    <a:pt x="909512" y="551646"/>
                    <a:pt x="797288" y="551646"/>
                  </a:cubicBezTo>
                  <a:lnTo>
                    <a:pt x="203200" y="551646"/>
                  </a:lnTo>
                  <a:cubicBezTo>
                    <a:pt x="90976" y="551646"/>
                    <a:pt x="0" y="428156"/>
                    <a:pt x="0" y="275823"/>
                  </a:cubicBezTo>
                  <a:cubicBezTo>
                    <a:pt x="0" y="123490"/>
                    <a:pt x="90976" y="0"/>
                    <a:pt x="203200" y="0"/>
                  </a:cubicBezTo>
                  <a:close/>
                </a:path>
              </a:pathLst>
            </a:custGeom>
            <a:gradFill rotWithShape="true">
              <a:gsLst>
                <a:gs pos="0">
                  <a:srgbClr val="FFF7AD">
                    <a:alpha val="100000"/>
                  </a:srgbClr>
                </a:gs>
                <a:gs pos="100000">
                  <a:srgbClr val="FFA9F9">
                    <a:alpha val="100000"/>
                  </a:srgbClr>
                </a:gs>
              </a:gsLst>
              <a:lin ang="0"/>
            </a:gradFill>
          </p:spPr>
        </p:sp>
        <p:sp>
          <p:nvSpPr>
            <p:cNvPr name="TextBox 13" id="13"/>
            <p:cNvSpPr txBox="true"/>
            <p:nvPr/>
          </p:nvSpPr>
          <p:spPr>
            <a:xfrm>
              <a:off x="0" y="-28575"/>
              <a:ext cx="1000488" cy="580221"/>
            </a:xfrm>
            <a:prstGeom prst="rect">
              <a:avLst/>
            </a:prstGeom>
          </p:spPr>
          <p:txBody>
            <a:bodyPr anchor="ctr" rtlCol="false" tIns="50800" lIns="50800" bIns="50800" rIns="50800"/>
            <a:lstStyle/>
            <a:p>
              <a:pPr algn="ctr">
                <a:lnSpc>
                  <a:spcPts val="2519"/>
                </a:lnSpc>
              </a:pPr>
            </a:p>
          </p:txBody>
        </p:sp>
      </p:grpSp>
      <p:grpSp>
        <p:nvGrpSpPr>
          <p:cNvPr name="Group 14" id="14"/>
          <p:cNvGrpSpPr/>
          <p:nvPr/>
        </p:nvGrpSpPr>
        <p:grpSpPr>
          <a:xfrm rot="0">
            <a:off x="11444290" y="3855865"/>
            <a:ext cx="3984920" cy="2037323"/>
            <a:chOff x="0" y="0"/>
            <a:chExt cx="1000488" cy="511508"/>
          </a:xfrm>
        </p:grpSpPr>
        <p:sp>
          <p:nvSpPr>
            <p:cNvPr name="Freeform 15" id="15"/>
            <p:cNvSpPr/>
            <p:nvPr/>
          </p:nvSpPr>
          <p:spPr>
            <a:xfrm flipH="false" flipV="false" rot="0">
              <a:off x="0" y="0"/>
              <a:ext cx="1000488" cy="511508"/>
            </a:xfrm>
            <a:custGeom>
              <a:avLst/>
              <a:gdLst/>
              <a:ahLst/>
              <a:cxnLst/>
              <a:rect r="r" b="b" t="t" l="l"/>
              <a:pathLst>
                <a:path h="511508" w="1000488">
                  <a:moveTo>
                    <a:pt x="797288" y="0"/>
                  </a:moveTo>
                  <a:cubicBezTo>
                    <a:pt x="909512" y="0"/>
                    <a:pt x="1000488" y="114505"/>
                    <a:pt x="1000488" y="255754"/>
                  </a:cubicBezTo>
                  <a:cubicBezTo>
                    <a:pt x="1000488" y="397003"/>
                    <a:pt x="909512" y="511508"/>
                    <a:pt x="797288" y="511508"/>
                  </a:cubicBezTo>
                  <a:lnTo>
                    <a:pt x="203200" y="511508"/>
                  </a:lnTo>
                  <a:cubicBezTo>
                    <a:pt x="90976" y="511508"/>
                    <a:pt x="0" y="397003"/>
                    <a:pt x="0" y="255754"/>
                  </a:cubicBezTo>
                  <a:cubicBezTo>
                    <a:pt x="0" y="114505"/>
                    <a:pt x="90976" y="0"/>
                    <a:pt x="203200" y="0"/>
                  </a:cubicBezTo>
                  <a:close/>
                </a:path>
              </a:pathLst>
            </a:custGeom>
            <a:gradFill rotWithShape="true">
              <a:gsLst>
                <a:gs pos="0">
                  <a:srgbClr val="FFF7AD">
                    <a:alpha val="100000"/>
                  </a:srgbClr>
                </a:gs>
                <a:gs pos="100000">
                  <a:srgbClr val="FFA9F9">
                    <a:alpha val="100000"/>
                  </a:srgbClr>
                </a:gs>
              </a:gsLst>
              <a:lin ang="0"/>
            </a:gradFill>
          </p:spPr>
        </p:sp>
        <p:sp>
          <p:nvSpPr>
            <p:cNvPr name="TextBox 16" id="16"/>
            <p:cNvSpPr txBox="true"/>
            <p:nvPr/>
          </p:nvSpPr>
          <p:spPr>
            <a:xfrm>
              <a:off x="0" y="-28575"/>
              <a:ext cx="1000488" cy="540083"/>
            </a:xfrm>
            <a:prstGeom prst="rect">
              <a:avLst/>
            </a:prstGeom>
          </p:spPr>
          <p:txBody>
            <a:bodyPr anchor="ctr" rtlCol="false" tIns="50800" lIns="50800" bIns="50800" rIns="50800"/>
            <a:lstStyle/>
            <a:p>
              <a:pPr algn="ctr">
                <a:lnSpc>
                  <a:spcPts val="2519"/>
                </a:lnSpc>
              </a:pPr>
            </a:p>
          </p:txBody>
        </p:sp>
      </p:grpSp>
      <p:grpSp>
        <p:nvGrpSpPr>
          <p:cNvPr name="Group 17" id="17"/>
          <p:cNvGrpSpPr/>
          <p:nvPr/>
        </p:nvGrpSpPr>
        <p:grpSpPr>
          <a:xfrm rot="0">
            <a:off x="13988625" y="6912811"/>
            <a:ext cx="3984920" cy="2037323"/>
            <a:chOff x="0" y="0"/>
            <a:chExt cx="1000488" cy="511508"/>
          </a:xfrm>
        </p:grpSpPr>
        <p:sp>
          <p:nvSpPr>
            <p:cNvPr name="Freeform 18" id="18"/>
            <p:cNvSpPr/>
            <p:nvPr/>
          </p:nvSpPr>
          <p:spPr>
            <a:xfrm flipH="false" flipV="false" rot="0">
              <a:off x="0" y="0"/>
              <a:ext cx="1000488" cy="511508"/>
            </a:xfrm>
            <a:custGeom>
              <a:avLst/>
              <a:gdLst/>
              <a:ahLst/>
              <a:cxnLst/>
              <a:rect r="r" b="b" t="t" l="l"/>
              <a:pathLst>
                <a:path h="511508" w="1000488">
                  <a:moveTo>
                    <a:pt x="797288" y="0"/>
                  </a:moveTo>
                  <a:cubicBezTo>
                    <a:pt x="909512" y="0"/>
                    <a:pt x="1000488" y="114505"/>
                    <a:pt x="1000488" y="255754"/>
                  </a:cubicBezTo>
                  <a:cubicBezTo>
                    <a:pt x="1000488" y="397003"/>
                    <a:pt x="909512" y="511508"/>
                    <a:pt x="797288" y="511508"/>
                  </a:cubicBezTo>
                  <a:lnTo>
                    <a:pt x="203200" y="511508"/>
                  </a:lnTo>
                  <a:cubicBezTo>
                    <a:pt x="90976" y="511508"/>
                    <a:pt x="0" y="397003"/>
                    <a:pt x="0" y="255754"/>
                  </a:cubicBezTo>
                  <a:cubicBezTo>
                    <a:pt x="0" y="114505"/>
                    <a:pt x="90976" y="0"/>
                    <a:pt x="203200" y="0"/>
                  </a:cubicBezTo>
                  <a:close/>
                </a:path>
              </a:pathLst>
            </a:custGeom>
            <a:gradFill rotWithShape="true">
              <a:gsLst>
                <a:gs pos="0">
                  <a:srgbClr val="FFF7AD">
                    <a:alpha val="100000"/>
                  </a:srgbClr>
                </a:gs>
                <a:gs pos="100000">
                  <a:srgbClr val="FFA9F9">
                    <a:alpha val="100000"/>
                  </a:srgbClr>
                </a:gs>
              </a:gsLst>
              <a:lin ang="0"/>
            </a:gradFill>
          </p:spPr>
        </p:sp>
        <p:sp>
          <p:nvSpPr>
            <p:cNvPr name="TextBox 19" id="19"/>
            <p:cNvSpPr txBox="true"/>
            <p:nvPr/>
          </p:nvSpPr>
          <p:spPr>
            <a:xfrm>
              <a:off x="0" y="-28575"/>
              <a:ext cx="1000488" cy="540083"/>
            </a:xfrm>
            <a:prstGeom prst="rect">
              <a:avLst/>
            </a:prstGeom>
          </p:spPr>
          <p:txBody>
            <a:bodyPr anchor="ctr" rtlCol="false" tIns="50800" lIns="50800" bIns="50800" rIns="50800"/>
            <a:lstStyle/>
            <a:p>
              <a:pPr algn="ctr">
                <a:lnSpc>
                  <a:spcPts val="2519"/>
                </a:lnSpc>
              </a:pPr>
            </a:p>
          </p:txBody>
        </p:sp>
      </p:grpSp>
      <p:grpSp>
        <p:nvGrpSpPr>
          <p:cNvPr name="Group 20" id="20"/>
          <p:cNvGrpSpPr/>
          <p:nvPr/>
        </p:nvGrpSpPr>
        <p:grpSpPr>
          <a:xfrm rot="0">
            <a:off x="1992460" y="6912811"/>
            <a:ext cx="10296201" cy="2037323"/>
            <a:chOff x="0" y="0"/>
            <a:chExt cx="2585052" cy="511508"/>
          </a:xfrm>
        </p:grpSpPr>
        <p:sp>
          <p:nvSpPr>
            <p:cNvPr name="Freeform 21" id="21"/>
            <p:cNvSpPr/>
            <p:nvPr/>
          </p:nvSpPr>
          <p:spPr>
            <a:xfrm flipH="false" flipV="false" rot="0">
              <a:off x="0" y="0"/>
              <a:ext cx="2585052" cy="511508"/>
            </a:xfrm>
            <a:custGeom>
              <a:avLst/>
              <a:gdLst/>
              <a:ahLst/>
              <a:cxnLst/>
              <a:rect r="r" b="b" t="t" l="l"/>
              <a:pathLst>
                <a:path h="511508" w="2585052">
                  <a:moveTo>
                    <a:pt x="2381852" y="0"/>
                  </a:moveTo>
                  <a:cubicBezTo>
                    <a:pt x="2494077" y="0"/>
                    <a:pt x="2585052" y="114505"/>
                    <a:pt x="2585052" y="255754"/>
                  </a:cubicBezTo>
                  <a:cubicBezTo>
                    <a:pt x="2585052" y="397003"/>
                    <a:pt x="2494077" y="511508"/>
                    <a:pt x="2381852" y="511508"/>
                  </a:cubicBezTo>
                  <a:lnTo>
                    <a:pt x="203200" y="511508"/>
                  </a:lnTo>
                  <a:cubicBezTo>
                    <a:pt x="90976" y="511508"/>
                    <a:pt x="0" y="397003"/>
                    <a:pt x="0" y="255754"/>
                  </a:cubicBezTo>
                  <a:cubicBezTo>
                    <a:pt x="0" y="114505"/>
                    <a:pt x="90976" y="0"/>
                    <a:pt x="203200" y="0"/>
                  </a:cubicBezTo>
                  <a:close/>
                </a:path>
              </a:pathLst>
            </a:custGeom>
            <a:gradFill rotWithShape="true">
              <a:gsLst>
                <a:gs pos="0">
                  <a:srgbClr val="FFF7AD">
                    <a:alpha val="100000"/>
                  </a:srgbClr>
                </a:gs>
                <a:gs pos="100000">
                  <a:srgbClr val="FFA9F9">
                    <a:alpha val="100000"/>
                  </a:srgbClr>
                </a:gs>
              </a:gsLst>
              <a:lin ang="0"/>
            </a:gradFill>
          </p:spPr>
        </p:sp>
        <p:sp>
          <p:nvSpPr>
            <p:cNvPr name="TextBox 22" id="22"/>
            <p:cNvSpPr txBox="true"/>
            <p:nvPr/>
          </p:nvSpPr>
          <p:spPr>
            <a:xfrm>
              <a:off x="0" y="-28575"/>
              <a:ext cx="2585052" cy="540083"/>
            </a:xfrm>
            <a:prstGeom prst="rect">
              <a:avLst/>
            </a:prstGeom>
          </p:spPr>
          <p:txBody>
            <a:bodyPr anchor="ctr" rtlCol="false" tIns="50800" lIns="50800" bIns="50800" rIns="50800"/>
            <a:lstStyle/>
            <a:p>
              <a:pPr algn="ctr">
                <a:lnSpc>
                  <a:spcPts val="2519"/>
                </a:lnSpc>
              </a:pPr>
            </a:p>
          </p:txBody>
        </p:sp>
      </p:grpSp>
      <p:pic>
        <p:nvPicPr>
          <p:cNvPr name="Picture 23" id="23"/>
          <p:cNvPicPr>
            <a:picLocks noChangeAspect="true"/>
          </p:cNvPicPr>
          <p:nvPr/>
        </p:nvPicPr>
        <p:blipFill>
          <a:blip r:embed="rId6"/>
          <a:stretch>
            <a:fillRect/>
          </a:stretch>
        </p:blipFill>
        <p:spPr>
          <a:xfrm rot="0">
            <a:off x="9541430" y="4259999"/>
            <a:ext cx="1519937" cy="1069188"/>
          </a:xfrm>
          <a:prstGeom prst="rect">
            <a:avLst/>
          </a:prstGeom>
        </p:spPr>
      </p:pic>
      <p:pic>
        <p:nvPicPr>
          <p:cNvPr name="Picture 24" id="24"/>
          <p:cNvPicPr>
            <a:picLocks noChangeAspect="true"/>
          </p:cNvPicPr>
          <p:nvPr/>
        </p:nvPicPr>
        <p:blipFill>
          <a:blip r:embed="rId7"/>
          <a:stretch>
            <a:fillRect/>
          </a:stretch>
        </p:blipFill>
        <p:spPr>
          <a:xfrm rot="2093481">
            <a:off x="14820789" y="4795142"/>
            <a:ext cx="3055044" cy="1905541"/>
          </a:xfrm>
          <a:prstGeom prst="rect">
            <a:avLst/>
          </a:prstGeom>
        </p:spPr>
      </p:pic>
      <p:sp>
        <p:nvSpPr>
          <p:cNvPr name="TextBox 25" id="25"/>
          <p:cNvSpPr txBox="true"/>
          <p:nvPr/>
        </p:nvSpPr>
        <p:spPr>
          <a:xfrm rot="0">
            <a:off x="5332014" y="3953517"/>
            <a:ext cx="3829259" cy="1794395"/>
          </a:xfrm>
          <a:prstGeom prst="rect">
            <a:avLst/>
          </a:prstGeom>
        </p:spPr>
        <p:txBody>
          <a:bodyPr anchor="t" rtlCol="false" tIns="0" lIns="0" bIns="0" rIns="0">
            <a:spAutoFit/>
          </a:bodyPr>
          <a:lstStyle/>
          <a:p>
            <a:pPr algn="ctr">
              <a:lnSpc>
                <a:spcPts val="2853"/>
              </a:lnSpc>
              <a:spcBef>
                <a:spcPct val="0"/>
              </a:spcBef>
            </a:pPr>
            <a:r>
              <a:rPr lang="en-US" b="true" sz="2037">
                <a:solidFill>
                  <a:srgbClr val="000000"/>
                </a:solidFill>
                <a:latin typeface="Open Sans Bold"/>
                <a:ea typeface="Open Sans Bold"/>
                <a:cs typeface="Open Sans Bold"/>
                <a:sym typeface="Open Sans Bold"/>
              </a:rPr>
              <a:t>LES INTERSECTIONS SONT ÉQUIPÉES DE FEUX DE CIRCULATION ET DE CAPTEURS QUI DÉTECTENT LE FLUX DE VÉHICULES</a:t>
            </a:r>
          </a:p>
        </p:txBody>
      </p:sp>
      <p:sp>
        <p:nvSpPr>
          <p:cNvPr name="TextBox 26" id="26"/>
          <p:cNvSpPr txBox="true"/>
          <p:nvPr/>
        </p:nvSpPr>
        <p:spPr>
          <a:xfrm rot="0">
            <a:off x="11412580" y="4036079"/>
            <a:ext cx="3984920" cy="1638796"/>
          </a:xfrm>
          <a:prstGeom prst="rect">
            <a:avLst/>
          </a:prstGeom>
        </p:spPr>
        <p:txBody>
          <a:bodyPr anchor="t" rtlCol="false" tIns="0" lIns="0" bIns="0" rIns="0">
            <a:spAutoFit/>
          </a:bodyPr>
          <a:lstStyle/>
          <a:p>
            <a:pPr algn="ctr">
              <a:lnSpc>
                <a:spcPts val="2643"/>
              </a:lnSpc>
              <a:spcBef>
                <a:spcPct val="0"/>
              </a:spcBef>
            </a:pPr>
            <a:r>
              <a:rPr lang="en-US" b="true" sz="1888">
                <a:solidFill>
                  <a:srgbClr val="000000"/>
                </a:solidFill>
                <a:latin typeface="Open Sans Bold"/>
                <a:ea typeface="Open Sans Bold"/>
                <a:cs typeface="Open Sans Bold"/>
                <a:sym typeface="Open Sans Bold"/>
              </a:rPr>
              <a:t> LE JOUEUR OBSERVE LES DONNÉES EN TEMPS RÉEL ET PEUT AJUSTER LES CYCLES DES FEUX POUR OPTIMISER LA CIRCULATION</a:t>
            </a:r>
          </a:p>
        </p:txBody>
      </p:sp>
      <p:sp>
        <p:nvSpPr>
          <p:cNvPr name="TextBox 27" id="27"/>
          <p:cNvSpPr txBox="true"/>
          <p:nvPr/>
        </p:nvSpPr>
        <p:spPr>
          <a:xfrm rot="0">
            <a:off x="519826" y="380361"/>
            <a:ext cx="9706074" cy="1764520"/>
          </a:xfrm>
          <a:prstGeom prst="rect">
            <a:avLst/>
          </a:prstGeom>
        </p:spPr>
        <p:txBody>
          <a:bodyPr anchor="t" rtlCol="false" tIns="0" lIns="0" bIns="0" rIns="0">
            <a:spAutoFit/>
          </a:bodyPr>
          <a:lstStyle/>
          <a:p>
            <a:pPr algn="l">
              <a:lnSpc>
                <a:spcPts val="6585"/>
              </a:lnSpc>
            </a:pPr>
            <a:r>
              <a:rPr lang="en-US" sz="5628">
                <a:solidFill>
                  <a:srgbClr val="FFE700"/>
                </a:solidFill>
                <a:latin typeface="Pixellet TH"/>
                <a:ea typeface="Pixellet TH"/>
                <a:cs typeface="Pixellet TH"/>
                <a:sym typeface="Pixellet TH"/>
              </a:rPr>
              <a:t> COMMENT JOUER A CE JEU DE SIMULATION ?</a:t>
            </a:r>
          </a:p>
        </p:txBody>
      </p:sp>
      <p:sp>
        <p:nvSpPr>
          <p:cNvPr name="TextBox 28" id="28"/>
          <p:cNvSpPr txBox="true"/>
          <p:nvPr/>
        </p:nvSpPr>
        <p:spPr>
          <a:xfrm rot="0">
            <a:off x="0" y="2403173"/>
            <a:ext cx="7694022" cy="1001282"/>
          </a:xfrm>
          <a:prstGeom prst="rect">
            <a:avLst/>
          </a:prstGeom>
        </p:spPr>
        <p:txBody>
          <a:bodyPr anchor="t" rtlCol="false" tIns="0" lIns="0" bIns="0" rIns="0">
            <a:spAutoFit/>
          </a:bodyPr>
          <a:lstStyle/>
          <a:p>
            <a:pPr algn="ctr">
              <a:lnSpc>
                <a:spcPts val="8199"/>
              </a:lnSpc>
              <a:spcBef>
                <a:spcPct val="0"/>
              </a:spcBef>
            </a:pPr>
            <a:r>
              <a:rPr lang="en-US" b="true" sz="5857">
                <a:solidFill>
                  <a:srgbClr val="4FFFB0"/>
                </a:solidFill>
                <a:latin typeface="Dynamo Condensed Bold"/>
                <a:ea typeface="Dynamo Condensed Bold"/>
                <a:cs typeface="Dynamo Condensed Bold"/>
                <a:sym typeface="Dynamo Condensed Bold"/>
              </a:rPr>
              <a:t> DANS CETE SIMULATION:</a:t>
            </a:r>
          </a:p>
        </p:txBody>
      </p:sp>
      <p:sp>
        <p:nvSpPr>
          <p:cNvPr name="TextBox 29" id="29"/>
          <p:cNvSpPr txBox="true"/>
          <p:nvPr/>
        </p:nvSpPr>
        <p:spPr>
          <a:xfrm rot="0">
            <a:off x="163333" y="3947817"/>
            <a:ext cx="3407697" cy="1655450"/>
          </a:xfrm>
          <a:prstGeom prst="rect">
            <a:avLst/>
          </a:prstGeom>
        </p:spPr>
        <p:txBody>
          <a:bodyPr anchor="t" rtlCol="false" tIns="0" lIns="0" bIns="0" rIns="0">
            <a:spAutoFit/>
          </a:bodyPr>
          <a:lstStyle/>
          <a:p>
            <a:pPr algn="ctr">
              <a:lnSpc>
                <a:spcPts val="3377"/>
              </a:lnSpc>
              <a:spcBef>
                <a:spcPct val="0"/>
              </a:spcBef>
            </a:pPr>
            <a:r>
              <a:rPr lang="en-US" b="true" sz="2412">
                <a:solidFill>
                  <a:srgbClr val="1F0023"/>
                </a:solidFill>
                <a:latin typeface="Open Sans Bold"/>
                <a:ea typeface="Open Sans Bold"/>
                <a:cs typeface="Open Sans Bold"/>
                <a:sym typeface="Open Sans Bold"/>
              </a:rPr>
              <a:t>LE JOUEUR AGIT COMME UN CONTRÔLEUR DE TRAFIC INTELLIGENT</a:t>
            </a:r>
          </a:p>
        </p:txBody>
      </p:sp>
      <p:sp>
        <p:nvSpPr>
          <p:cNvPr name="TextBox 30" id="30"/>
          <p:cNvSpPr txBox="true"/>
          <p:nvPr/>
        </p:nvSpPr>
        <p:spPr>
          <a:xfrm rot="0">
            <a:off x="13988625" y="7257890"/>
            <a:ext cx="3984920" cy="1309065"/>
          </a:xfrm>
          <a:prstGeom prst="rect">
            <a:avLst/>
          </a:prstGeom>
        </p:spPr>
        <p:txBody>
          <a:bodyPr anchor="t" rtlCol="false" tIns="0" lIns="0" bIns="0" rIns="0">
            <a:spAutoFit/>
          </a:bodyPr>
          <a:lstStyle/>
          <a:p>
            <a:pPr algn="ctr">
              <a:lnSpc>
                <a:spcPts val="2643"/>
              </a:lnSpc>
              <a:spcBef>
                <a:spcPct val="0"/>
              </a:spcBef>
            </a:pPr>
            <a:r>
              <a:rPr lang="en-US" b="true" sz="1888">
                <a:solidFill>
                  <a:srgbClr val="000000"/>
                </a:solidFill>
                <a:latin typeface="Open Sans Bold"/>
                <a:ea typeface="Open Sans Bold"/>
                <a:cs typeface="Open Sans Bold"/>
                <a:sym typeface="Open Sans Bold"/>
              </a:rPr>
              <a:t>LE BUT EST DE RÉDUIRE LES TEMPS D’ATTENTE ET D’AMÉLIORER LA FLUIDITÉ DU TRAFIC.</a:t>
            </a:r>
          </a:p>
        </p:txBody>
      </p:sp>
      <p:sp>
        <p:nvSpPr>
          <p:cNvPr name="TextBox 31" id="31"/>
          <p:cNvSpPr txBox="true"/>
          <p:nvPr/>
        </p:nvSpPr>
        <p:spPr>
          <a:xfrm rot="0">
            <a:off x="2296226" y="7090298"/>
            <a:ext cx="9395450" cy="1859836"/>
          </a:xfrm>
          <a:prstGeom prst="rect">
            <a:avLst/>
          </a:prstGeom>
        </p:spPr>
        <p:txBody>
          <a:bodyPr anchor="t" rtlCol="false" tIns="0" lIns="0" bIns="0" rIns="0">
            <a:spAutoFit/>
          </a:bodyPr>
          <a:lstStyle/>
          <a:p>
            <a:pPr algn="ctr">
              <a:lnSpc>
                <a:spcPts val="3034"/>
              </a:lnSpc>
              <a:spcBef>
                <a:spcPct val="0"/>
              </a:spcBef>
            </a:pPr>
            <a:r>
              <a:rPr lang="en-US" b="true" sz="2167">
                <a:solidFill>
                  <a:srgbClr val="000000"/>
                </a:solidFill>
                <a:latin typeface="Open Sans Bold"/>
                <a:ea typeface="Open Sans Bold"/>
                <a:cs typeface="Open Sans Bold"/>
                <a:sym typeface="Open Sans Bold"/>
              </a:rPr>
              <a:t>LE SYSTÈME PROPOSE DEUX MODES : FEUX FIXES, AVEC DES DURÉES PRÉDÉFINIES, ET FEUX ADAPTATIFS, OÙ LES CYCLES CHANGENT DYNAMIQUEMENT SELON LE TRAFIC, PERMETTANT AINSI DE COMPARER LES PERFORMANCES ET DE TESTER DIFFÉRENTES STRATÉGIES.</a:t>
            </a:r>
          </a:p>
        </p:txBody>
      </p:sp>
      <p:pic>
        <p:nvPicPr>
          <p:cNvPr name="Picture 32" id="32"/>
          <p:cNvPicPr>
            <a:picLocks noChangeAspect="true"/>
          </p:cNvPicPr>
          <p:nvPr/>
        </p:nvPicPr>
        <p:blipFill>
          <a:blip r:embed="rId8"/>
          <a:stretch>
            <a:fillRect/>
          </a:stretch>
        </p:blipFill>
        <p:spPr>
          <a:xfrm rot="-10800000">
            <a:off x="12314516" y="7351746"/>
            <a:ext cx="1648254" cy="1159451"/>
          </a:xfrm>
          <a:prstGeom prst="rect">
            <a:avLst/>
          </a:prstGeom>
        </p:spPr>
      </p:pic>
      <p:pic>
        <p:nvPicPr>
          <p:cNvPr name="Picture 33" id="33"/>
          <p:cNvPicPr>
            <a:picLocks noChangeAspect="true"/>
          </p:cNvPicPr>
          <p:nvPr/>
        </p:nvPicPr>
        <p:blipFill>
          <a:blip r:embed="rId9"/>
          <a:stretch>
            <a:fillRect/>
          </a:stretch>
        </p:blipFill>
        <p:spPr>
          <a:xfrm rot="0">
            <a:off x="3858259" y="4259999"/>
            <a:ext cx="1519937" cy="1069188"/>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F0023"/>
        </a:solidFill>
      </p:bgPr>
    </p:bg>
    <p:spTree>
      <p:nvGrpSpPr>
        <p:cNvPr id="1" name=""/>
        <p:cNvGrpSpPr/>
        <p:nvPr/>
      </p:nvGrpSpPr>
      <p:grpSpPr>
        <a:xfrm>
          <a:off x="0" y="0"/>
          <a:ext cx="0" cy="0"/>
          <a:chOff x="0" y="0"/>
          <a:chExt cx="0" cy="0"/>
        </a:xfrm>
      </p:grpSpPr>
      <p:sp>
        <p:nvSpPr>
          <p:cNvPr name="Freeform 2" id="2"/>
          <p:cNvSpPr/>
          <p:nvPr/>
        </p:nvSpPr>
        <p:spPr>
          <a:xfrm flipH="false" flipV="true" rot="0">
            <a:off x="0"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659255"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7318510"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096885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461919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38506" y="8045190"/>
            <a:ext cx="1495899" cy="2241810"/>
          </a:xfrm>
          <a:custGeom>
            <a:avLst/>
            <a:gdLst/>
            <a:ahLst/>
            <a:cxnLst/>
            <a:rect r="r" b="b" t="t" l="l"/>
            <a:pathLst>
              <a:path h="2241810" w="1495899">
                <a:moveTo>
                  <a:pt x="0" y="0"/>
                </a:moveTo>
                <a:lnTo>
                  <a:pt x="1495899" y="0"/>
                </a:lnTo>
                <a:lnTo>
                  <a:pt x="1495899" y="2241810"/>
                </a:lnTo>
                <a:lnTo>
                  <a:pt x="0" y="2241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6148775" y="7953841"/>
            <a:ext cx="1556854" cy="2333159"/>
          </a:xfrm>
          <a:custGeom>
            <a:avLst/>
            <a:gdLst/>
            <a:ahLst/>
            <a:cxnLst/>
            <a:rect r="r" b="b" t="t" l="l"/>
            <a:pathLst>
              <a:path h="2333159" w="1556854">
                <a:moveTo>
                  <a:pt x="1556854" y="0"/>
                </a:moveTo>
                <a:lnTo>
                  <a:pt x="0" y="0"/>
                </a:lnTo>
                <a:lnTo>
                  <a:pt x="0" y="2333159"/>
                </a:lnTo>
                <a:lnTo>
                  <a:pt x="1556854" y="2333159"/>
                </a:lnTo>
                <a:lnTo>
                  <a:pt x="155685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136502" y="9435954"/>
            <a:ext cx="2364016" cy="851046"/>
          </a:xfrm>
          <a:custGeom>
            <a:avLst/>
            <a:gdLst/>
            <a:ahLst/>
            <a:cxnLst/>
            <a:rect r="r" b="b" t="t" l="l"/>
            <a:pathLst>
              <a:path h="851046" w="2364016">
                <a:moveTo>
                  <a:pt x="0" y="0"/>
                </a:moveTo>
                <a:lnTo>
                  <a:pt x="2364016" y="0"/>
                </a:lnTo>
                <a:lnTo>
                  <a:pt x="2364016" y="851046"/>
                </a:lnTo>
                <a:lnTo>
                  <a:pt x="0" y="8510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0">
            <a:off x="8500518" y="9399748"/>
            <a:ext cx="2364896" cy="851363"/>
          </a:xfrm>
          <a:custGeom>
            <a:avLst/>
            <a:gdLst/>
            <a:ahLst/>
            <a:cxnLst/>
            <a:rect r="r" b="b" t="t" l="l"/>
            <a:pathLst>
              <a:path h="851363" w="2364896">
                <a:moveTo>
                  <a:pt x="2364897" y="0"/>
                </a:moveTo>
                <a:lnTo>
                  <a:pt x="0" y="0"/>
                </a:lnTo>
                <a:lnTo>
                  <a:pt x="0" y="851362"/>
                </a:lnTo>
                <a:lnTo>
                  <a:pt x="2364897" y="851362"/>
                </a:lnTo>
                <a:lnTo>
                  <a:pt x="236489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4453" y="909668"/>
            <a:ext cx="17273753" cy="1870319"/>
          </a:xfrm>
          <a:prstGeom prst="rect">
            <a:avLst/>
          </a:prstGeom>
        </p:spPr>
        <p:txBody>
          <a:bodyPr anchor="t" rtlCol="false" tIns="0" lIns="0" bIns="0" rIns="0">
            <a:spAutoFit/>
          </a:bodyPr>
          <a:lstStyle/>
          <a:p>
            <a:pPr algn="ctr">
              <a:lnSpc>
                <a:spcPts val="6900"/>
              </a:lnSpc>
            </a:pPr>
            <a:r>
              <a:rPr lang="en-US" sz="5897">
                <a:solidFill>
                  <a:srgbClr val="0097B2"/>
                </a:solidFill>
                <a:latin typeface="Pixellet TH"/>
                <a:ea typeface="Pixellet TH"/>
                <a:cs typeface="Pixellet TH"/>
                <a:sym typeface="Pixellet TH"/>
              </a:rPr>
              <a:t>🚑 GESTION DES ACCIDENTS ET PRIORITÉ DES VÉHICULES D’URGENCE</a:t>
            </a:r>
          </a:p>
        </p:txBody>
      </p:sp>
      <p:sp>
        <p:nvSpPr>
          <p:cNvPr name="Freeform 12" id="12"/>
          <p:cNvSpPr/>
          <p:nvPr/>
        </p:nvSpPr>
        <p:spPr>
          <a:xfrm flipH="false" flipV="false" rot="0">
            <a:off x="186002" y="844474"/>
            <a:ext cx="1800907" cy="320889"/>
          </a:xfrm>
          <a:custGeom>
            <a:avLst/>
            <a:gdLst/>
            <a:ahLst/>
            <a:cxnLst/>
            <a:rect r="r" b="b" t="t" l="l"/>
            <a:pathLst>
              <a:path h="320889" w="1800907">
                <a:moveTo>
                  <a:pt x="0" y="0"/>
                </a:moveTo>
                <a:lnTo>
                  <a:pt x="1800907" y="0"/>
                </a:lnTo>
                <a:lnTo>
                  <a:pt x="1800907" y="320889"/>
                </a:lnTo>
                <a:lnTo>
                  <a:pt x="0" y="320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0">
            <a:off x="15553142" y="1004918"/>
            <a:ext cx="1800907" cy="320889"/>
          </a:xfrm>
          <a:custGeom>
            <a:avLst/>
            <a:gdLst/>
            <a:ahLst/>
            <a:cxnLst/>
            <a:rect r="r" b="b" t="t" l="l"/>
            <a:pathLst>
              <a:path h="320889" w="1800907">
                <a:moveTo>
                  <a:pt x="1800907" y="0"/>
                </a:moveTo>
                <a:lnTo>
                  <a:pt x="0" y="0"/>
                </a:lnTo>
                <a:lnTo>
                  <a:pt x="0" y="320889"/>
                </a:lnTo>
                <a:lnTo>
                  <a:pt x="1800907" y="320889"/>
                </a:lnTo>
                <a:lnTo>
                  <a:pt x="180090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7896276" y="8920365"/>
            <a:ext cx="1227593" cy="1031178"/>
          </a:xfrm>
          <a:custGeom>
            <a:avLst/>
            <a:gdLst/>
            <a:ahLst/>
            <a:cxnLst/>
            <a:rect r="r" b="b" t="t" l="l"/>
            <a:pathLst>
              <a:path h="1031178" w="1227593">
                <a:moveTo>
                  <a:pt x="0" y="0"/>
                </a:moveTo>
                <a:lnTo>
                  <a:pt x="1227593" y="0"/>
                </a:lnTo>
                <a:lnTo>
                  <a:pt x="1227593" y="1031178"/>
                </a:lnTo>
                <a:lnTo>
                  <a:pt x="0" y="10311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8057997" y="9399748"/>
            <a:ext cx="904151" cy="744691"/>
          </a:xfrm>
          <a:custGeom>
            <a:avLst/>
            <a:gdLst/>
            <a:ahLst/>
            <a:cxnLst/>
            <a:rect r="r" b="b" t="t" l="l"/>
            <a:pathLst>
              <a:path h="744691" w="904151">
                <a:moveTo>
                  <a:pt x="0" y="0"/>
                </a:moveTo>
                <a:lnTo>
                  <a:pt x="904151" y="0"/>
                </a:lnTo>
                <a:lnTo>
                  <a:pt x="904151" y="744691"/>
                </a:lnTo>
                <a:lnTo>
                  <a:pt x="0" y="74469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4261863" y="9123943"/>
            <a:ext cx="731669" cy="1163057"/>
          </a:xfrm>
          <a:custGeom>
            <a:avLst/>
            <a:gdLst/>
            <a:ahLst/>
            <a:cxnLst/>
            <a:rect r="r" b="b" t="t" l="l"/>
            <a:pathLst>
              <a:path h="1163057" w="731669">
                <a:moveTo>
                  <a:pt x="0" y="0"/>
                </a:moveTo>
                <a:lnTo>
                  <a:pt x="731669" y="0"/>
                </a:lnTo>
                <a:lnTo>
                  <a:pt x="731669" y="1163057"/>
                </a:lnTo>
                <a:lnTo>
                  <a:pt x="0" y="11630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13187595" y="9005671"/>
            <a:ext cx="2080631" cy="1327821"/>
          </a:xfrm>
          <a:custGeom>
            <a:avLst/>
            <a:gdLst/>
            <a:ahLst/>
            <a:cxnLst/>
            <a:rect r="r" b="b" t="t" l="l"/>
            <a:pathLst>
              <a:path h="1327821" w="2080631">
                <a:moveTo>
                  <a:pt x="0" y="0"/>
                </a:moveTo>
                <a:lnTo>
                  <a:pt x="2080631" y="0"/>
                </a:lnTo>
                <a:lnTo>
                  <a:pt x="2080631" y="1327821"/>
                </a:lnTo>
                <a:lnTo>
                  <a:pt x="0" y="132782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834405" y="8734131"/>
            <a:ext cx="2111132" cy="1599361"/>
          </a:xfrm>
          <a:custGeom>
            <a:avLst/>
            <a:gdLst/>
            <a:ahLst/>
            <a:cxnLst/>
            <a:rect r="r" b="b" t="t" l="l"/>
            <a:pathLst>
              <a:path h="1599361" w="2111132">
                <a:moveTo>
                  <a:pt x="0" y="0"/>
                </a:moveTo>
                <a:lnTo>
                  <a:pt x="2111132" y="0"/>
                </a:lnTo>
                <a:lnTo>
                  <a:pt x="2111132" y="1599361"/>
                </a:lnTo>
                <a:lnTo>
                  <a:pt x="0" y="1599361"/>
                </a:lnTo>
                <a:lnTo>
                  <a:pt x="0" y="0"/>
                </a:lnTo>
                <a:close/>
              </a:path>
            </a:pathLst>
          </a:custGeom>
          <a:blipFill>
            <a:blip r:embed="rId18">
              <a:extLst>
                <a:ext uri="{96DAC541-7B7A-43D3-8B79-37D633B846F1}">
                  <asvg:svgBlip xmlns:asvg="http://schemas.microsoft.com/office/drawing/2016/SVG/main" r:embed="rId19"/>
                </a:ext>
              </a:extLst>
            </a:blip>
            <a:stretch>
              <a:fillRect l="0" t="-4151" r="0" b="0"/>
            </a:stretch>
          </a:blipFill>
        </p:spPr>
      </p:sp>
      <p:grpSp>
        <p:nvGrpSpPr>
          <p:cNvPr name="Group 19" id="19"/>
          <p:cNvGrpSpPr/>
          <p:nvPr/>
        </p:nvGrpSpPr>
        <p:grpSpPr>
          <a:xfrm rot="0">
            <a:off x="412707" y="1892453"/>
            <a:ext cx="17292921" cy="5980391"/>
            <a:chOff x="0" y="0"/>
            <a:chExt cx="23057228" cy="7973855"/>
          </a:xfrm>
        </p:grpSpPr>
        <p:sp>
          <p:nvSpPr>
            <p:cNvPr name="TextBox 20" id="20"/>
            <p:cNvSpPr txBox="true"/>
            <p:nvPr/>
          </p:nvSpPr>
          <p:spPr>
            <a:xfrm rot="0">
              <a:off x="14229420" y="1195231"/>
              <a:ext cx="50438" cy="637951"/>
            </a:xfrm>
            <a:prstGeom prst="rect">
              <a:avLst/>
            </a:prstGeom>
          </p:spPr>
          <p:txBody>
            <a:bodyPr anchor="t" rtlCol="false" tIns="0" lIns="0" bIns="0" rIns="0">
              <a:spAutoFit/>
            </a:bodyPr>
            <a:lstStyle/>
            <a:p>
              <a:pPr algn="ctr">
                <a:lnSpc>
                  <a:spcPts val="3678"/>
                </a:lnSpc>
              </a:pPr>
            </a:p>
          </p:txBody>
        </p:sp>
        <p:sp>
          <p:nvSpPr>
            <p:cNvPr name="TextBox 21" id="21"/>
            <p:cNvSpPr txBox="true"/>
            <p:nvPr/>
          </p:nvSpPr>
          <p:spPr>
            <a:xfrm rot="0">
              <a:off x="0" y="0"/>
              <a:ext cx="13952770" cy="527941"/>
            </a:xfrm>
            <a:prstGeom prst="rect">
              <a:avLst/>
            </a:prstGeom>
          </p:spPr>
          <p:txBody>
            <a:bodyPr anchor="t" rtlCol="false" tIns="0" lIns="0" bIns="0" rIns="0">
              <a:spAutoFit/>
            </a:bodyPr>
            <a:lstStyle/>
            <a:p>
              <a:pPr algn="ctr">
                <a:lnSpc>
                  <a:spcPts val="3069"/>
                </a:lnSpc>
              </a:pPr>
            </a:p>
          </p:txBody>
        </p:sp>
        <p:sp>
          <p:nvSpPr>
            <p:cNvPr name="TextBox 22" id="22"/>
            <p:cNvSpPr txBox="true"/>
            <p:nvPr/>
          </p:nvSpPr>
          <p:spPr>
            <a:xfrm rot="0">
              <a:off x="164450" y="2057527"/>
              <a:ext cx="22892779" cy="5916328"/>
            </a:xfrm>
            <a:prstGeom prst="rect">
              <a:avLst/>
            </a:prstGeom>
          </p:spPr>
          <p:txBody>
            <a:bodyPr anchor="t" rtlCol="false" tIns="0" lIns="0" bIns="0" rIns="0">
              <a:spAutoFit/>
            </a:bodyPr>
            <a:lstStyle/>
            <a:p>
              <a:pPr algn="ctr" marL="633857" indent="-316928" lvl="1">
                <a:lnSpc>
                  <a:spcPts val="4110"/>
                </a:lnSpc>
                <a:buFont typeface="Arial"/>
                <a:buChar char="•"/>
              </a:pPr>
              <a:r>
                <a:rPr lang="en-US" sz="2935" i="true" spc="117">
                  <a:solidFill>
                    <a:srgbClr val="FEFEFE"/>
                  </a:solidFill>
                  <a:latin typeface="Lora Italics"/>
                  <a:ea typeface="Lora Italics"/>
                  <a:cs typeface="Lora Italics"/>
                  <a:sym typeface="Lora Italics"/>
                </a:rPr>
                <a:t>Intégration des accidents de circulation comme événements perturbant le trafic normal.</a:t>
              </a:r>
            </a:p>
            <a:p>
              <a:pPr algn="ctr" marL="633857" indent="-316928" lvl="1">
                <a:lnSpc>
                  <a:spcPts val="4110"/>
                </a:lnSpc>
                <a:buFont typeface="Arial"/>
                <a:buChar char="•"/>
              </a:pPr>
              <a:r>
                <a:rPr lang="en-US" sz="2935" i="true" spc="117">
                  <a:solidFill>
                    <a:srgbClr val="FEFEFE"/>
                  </a:solidFill>
                  <a:latin typeface="Lora Italics"/>
                  <a:ea typeface="Lora Italics"/>
                  <a:cs typeface="Lora Italics"/>
                  <a:sym typeface="Lora Italics"/>
                </a:rPr>
                <a:t>Blocage temporaire de certaines voies suite à un accident, entraînant une congestion locale.</a:t>
              </a:r>
            </a:p>
            <a:p>
              <a:pPr algn="ctr" marL="633857" indent="-316928" lvl="1">
                <a:lnSpc>
                  <a:spcPts val="4110"/>
                </a:lnSpc>
                <a:buFont typeface="Arial"/>
                <a:buChar char="•"/>
              </a:pPr>
              <a:r>
                <a:rPr lang="en-US" sz="2935" i="true" spc="117">
                  <a:solidFill>
                    <a:srgbClr val="FEFEFE"/>
                  </a:solidFill>
                  <a:latin typeface="Lora Italics"/>
                  <a:ea typeface="Lora Italics"/>
                  <a:cs typeface="Lora Italics"/>
                  <a:sym typeface="Lora Italics"/>
                </a:rPr>
                <a:t>Adaptation automatique des feux de signalisation pour réorganiser la circulation.</a:t>
              </a:r>
            </a:p>
            <a:p>
              <a:pPr algn="ctr" marL="633857" indent="-316928" lvl="1">
                <a:lnSpc>
                  <a:spcPts val="4110"/>
                </a:lnSpc>
                <a:buFont typeface="Arial"/>
                <a:buChar char="•"/>
              </a:pPr>
              <a:r>
                <a:rPr lang="en-US" sz="2935" i="true" spc="117">
                  <a:solidFill>
                    <a:srgbClr val="FEFEFE"/>
                  </a:solidFill>
                  <a:latin typeface="Lora Italics"/>
                  <a:ea typeface="Lora Italics"/>
                  <a:cs typeface="Lora Italics"/>
                  <a:sym typeface="Lora Italics"/>
                </a:rPr>
                <a:t>Priorité absolue accordée aux véhicules d’urgence (ambulances, police, pompiers).</a:t>
              </a:r>
            </a:p>
            <a:p>
              <a:pPr algn="ctr" marL="633857" indent="-316928" lvl="1">
                <a:lnSpc>
                  <a:spcPts val="4110"/>
                </a:lnSpc>
                <a:buFont typeface="Arial"/>
                <a:buChar char="•"/>
              </a:pPr>
              <a:r>
                <a:rPr lang="en-US" sz="2935" i="true" spc="117">
                  <a:solidFill>
                    <a:srgbClr val="FEFEFE"/>
                  </a:solidFill>
                  <a:latin typeface="Lora Italics"/>
                  <a:ea typeface="Lora Italics"/>
                  <a:cs typeface="Lora Italics"/>
                  <a:sym typeface="Lora Italics"/>
                </a:rPr>
                <a:t>Passage intelligent des feux au vert sur le trajet des véhicules d’urgence.</a:t>
              </a:r>
            </a:p>
            <a:p>
              <a:pPr algn="ctr" marL="633857" indent="-316928" lvl="1">
                <a:lnSpc>
                  <a:spcPts val="4110"/>
                </a:lnSpc>
                <a:buFont typeface="Arial"/>
                <a:buChar char="•"/>
              </a:pPr>
              <a:r>
                <a:rPr lang="en-US" sz="2935" i="true" spc="117">
                  <a:solidFill>
                    <a:srgbClr val="FEFEFE"/>
                  </a:solidFill>
                  <a:latin typeface="Lora Italics"/>
                  <a:ea typeface="Lora Italics"/>
                  <a:cs typeface="Lora Italics"/>
                  <a:sym typeface="Lora Italics"/>
                </a:rPr>
                <a:t>Réduction du temps d’intervention et amélioration de la sécurité routière.</a:t>
              </a:r>
            </a:p>
            <a:p>
              <a:pPr algn="ctr" marL="633857" indent="-316928" lvl="1">
                <a:lnSpc>
                  <a:spcPts val="4110"/>
                </a:lnSpc>
                <a:buFont typeface="Arial"/>
                <a:buChar char="•"/>
              </a:pPr>
              <a:r>
                <a:rPr lang="en-US" sz="2935" i="true" spc="117">
                  <a:solidFill>
                    <a:srgbClr val="FEFEFE"/>
                  </a:solidFill>
                  <a:latin typeface="Lora Italics"/>
                  <a:ea typeface="Lora Italics"/>
                  <a:cs typeface="Lora Italics"/>
                  <a:sym typeface="Lora Italics"/>
                </a:rPr>
                <a:t>Illustration du rôle des systèmes de contrôle adaptatif dans les Smart Cities.</a:t>
              </a:r>
            </a:p>
            <a:p>
              <a:pPr algn="ctr">
                <a:lnSpc>
                  <a:spcPts val="2128"/>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F0023"/>
        </a:solidFill>
      </p:bgPr>
    </p:bg>
    <p:spTree>
      <p:nvGrpSpPr>
        <p:cNvPr id="1" name=""/>
        <p:cNvGrpSpPr/>
        <p:nvPr/>
      </p:nvGrpSpPr>
      <p:grpSpPr>
        <a:xfrm>
          <a:off x="0" y="0"/>
          <a:ext cx="0" cy="0"/>
          <a:chOff x="0" y="0"/>
          <a:chExt cx="0" cy="0"/>
        </a:xfrm>
      </p:grpSpPr>
      <p:sp>
        <p:nvSpPr>
          <p:cNvPr name="Freeform 2" id="2"/>
          <p:cNvSpPr/>
          <p:nvPr/>
        </p:nvSpPr>
        <p:spPr>
          <a:xfrm flipH="false" flipV="true" rot="0">
            <a:off x="0"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659255"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7318510"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096885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461919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919193"/>
            <a:ext cx="17259300" cy="1744433"/>
          </a:xfrm>
          <a:prstGeom prst="rect">
            <a:avLst/>
          </a:prstGeom>
        </p:spPr>
        <p:txBody>
          <a:bodyPr anchor="t" rtlCol="false" tIns="0" lIns="0" bIns="0" rIns="0">
            <a:spAutoFit/>
          </a:bodyPr>
          <a:lstStyle/>
          <a:p>
            <a:pPr algn="l">
              <a:lnSpc>
                <a:spcPts val="6462"/>
              </a:lnSpc>
            </a:pPr>
            <a:r>
              <a:rPr lang="en-US" sz="5523">
                <a:solidFill>
                  <a:srgbClr val="FEFEFE"/>
                </a:solidFill>
                <a:latin typeface="Pixellet TH"/>
                <a:ea typeface="Pixellet TH"/>
                <a:cs typeface="Pixellet TH"/>
                <a:sym typeface="Pixellet TH"/>
              </a:rPr>
              <a:t>COMPARAISON ENTRE FEUX ADAPTATIFS </a:t>
            </a:r>
          </a:p>
          <a:p>
            <a:pPr algn="l">
              <a:lnSpc>
                <a:spcPts val="6462"/>
              </a:lnSpc>
            </a:pPr>
            <a:r>
              <a:rPr lang="en-US" sz="5523">
                <a:solidFill>
                  <a:srgbClr val="FEFEFE"/>
                </a:solidFill>
                <a:latin typeface="Pixellet TH"/>
                <a:ea typeface="Pixellet TH"/>
                <a:cs typeface="Pixellet TH"/>
                <a:sym typeface="Pixellet TH"/>
              </a:rPr>
              <a:t>             ET FEUX FIXES</a:t>
            </a:r>
          </a:p>
        </p:txBody>
      </p:sp>
      <p:grpSp>
        <p:nvGrpSpPr>
          <p:cNvPr name="Group 8" id="8"/>
          <p:cNvGrpSpPr/>
          <p:nvPr/>
        </p:nvGrpSpPr>
        <p:grpSpPr>
          <a:xfrm rot="0">
            <a:off x="9979543" y="3539713"/>
            <a:ext cx="677751" cy="6777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000000">
                <a:alpha val="0"/>
              </a:srgbClr>
            </a:solidFill>
            <a:ln w="38100" cap="sq">
              <a:solidFill>
                <a:srgbClr val="FF28AD"/>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175413" y="3539713"/>
            <a:ext cx="677751" cy="67775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000000">
                <a:alpha val="0"/>
              </a:srgbClr>
            </a:solidFill>
            <a:ln w="38100" cap="sq">
              <a:solidFill>
                <a:srgbClr val="9D7DE6"/>
              </a:solidFill>
              <a:prstDash val="solid"/>
              <a:miter/>
            </a:ln>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1853164" y="3584360"/>
            <a:ext cx="6212471" cy="883732"/>
          </a:xfrm>
          <a:prstGeom prst="rect">
            <a:avLst/>
          </a:prstGeom>
        </p:spPr>
        <p:txBody>
          <a:bodyPr anchor="t" rtlCol="false" tIns="0" lIns="0" bIns="0" rIns="0">
            <a:spAutoFit/>
          </a:bodyPr>
          <a:lstStyle/>
          <a:p>
            <a:pPr algn="ctr">
              <a:lnSpc>
                <a:spcPts val="6234"/>
              </a:lnSpc>
            </a:pPr>
            <a:r>
              <a:rPr lang="en-US" sz="7793">
                <a:solidFill>
                  <a:srgbClr val="8D62D3"/>
                </a:solidFill>
                <a:latin typeface="Gladiola"/>
                <a:ea typeface="Gladiola"/>
                <a:cs typeface="Gladiola"/>
                <a:sym typeface="Gladiola"/>
              </a:rPr>
              <a:t>Feux Adaptatifs</a:t>
            </a:r>
          </a:p>
        </p:txBody>
      </p:sp>
      <p:sp>
        <p:nvSpPr>
          <p:cNvPr name="TextBox 15" id="15"/>
          <p:cNvSpPr txBox="true"/>
          <p:nvPr/>
        </p:nvSpPr>
        <p:spPr>
          <a:xfrm rot="0">
            <a:off x="11349876" y="3471931"/>
            <a:ext cx="5103720" cy="923100"/>
          </a:xfrm>
          <a:prstGeom prst="rect">
            <a:avLst/>
          </a:prstGeom>
        </p:spPr>
        <p:txBody>
          <a:bodyPr anchor="t" rtlCol="false" tIns="0" lIns="0" bIns="0" rIns="0">
            <a:spAutoFit/>
          </a:bodyPr>
          <a:lstStyle/>
          <a:p>
            <a:pPr algn="ctr">
              <a:lnSpc>
                <a:spcPts val="6509"/>
              </a:lnSpc>
            </a:pPr>
            <a:r>
              <a:rPr lang="en-US" sz="8137">
                <a:solidFill>
                  <a:srgbClr val="FF0070"/>
                </a:solidFill>
                <a:latin typeface="Gladiola"/>
                <a:ea typeface="Gladiola"/>
                <a:cs typeface="Gladiola"/>
                <a:sym typeface="Gladiola"/>
              </a:rPr>
              <a:t>Feux Fixes</a:t>
            </a:r>
          </a:p>
        </p:txBody>
      </p:sp>
      <p:sp>
        <p:nvSpPr>
          <p:cNvPr name="TextBox 16" id="16"/>
          <p:cNvSpPr txBox="true"/>
          <p:nvPr/>
        </p:nvSpPr>
        <p:spPr>
          <a:xfrm rot="0">
            <a:off x="9658350" y="4803287"/>
            <a:ext cx="8629650" cy="4380110"/>
          </a:xfrm>
          <a:prstGeom prst="rect">
            <a:avLst/>
          </a:prstGeom>
        </p:spPr>
        <p:txBody>
          <a:bodyPr anchor="t" rtlCol="false" tIns="0" lIns="0" bIns="0" rIns="0">
            <a:spAutoFit/>
          </a:bodyPr>
          <a:lstStyle/>
          <a:p>
            <a:pPr algn="ctr" marL="1073597" indent="-536798" lvl="1">
              <a:lnSpc>
                <a:spcPts val="6961"/>
              </a:lnSpc>
              <a:buFont typeface="Arial"/>
              <a:buChar char="•"/>
            </a:pPr>
            <a:r>
              <a:rPr lang="en-US" sz="4972" i="true" spc="198">
                <a:solidFill>
                  <a:srgbClr val="FFFFFF"/>
                </a:solidFill>
                <a:latin typeface="Lora Italics"/>
                <a:ea typeface="Lora Italics"/>
                <a:cs typeface="Lora Italics"/>
                <a:sym typeface="Lora Italics"/>
              </a:rPr>
              <a:t>Temps constant</a:t>
            </a:r>
          </a:p>
          <a:p>
            <a:pPr algn="ctr" marL="1073597" indent="-536798" lvl="1">
              <a:lnSpc>
                <a:spcPts val="6961"/>
              </a:lnSpc>
              <a:buFont typeface="Arial"/>
              <a:buChar char="•"/>
            </a:pPr>
            <a:r>
              <a:rPr lang="en-US" sz="4972" i="true" spc="198">
                <a:solidFill>
                  <a:srgbClr val="FFFFFF"/>
                </a:solidFill>
                <a:latin typeface="Lora Italics"/>
                <a:ea typeface="Lora Italics"/>
                <a:cs typeface="Lora Italics"/>
                <a:sym typeface="Lora Italics"/>
              </a:rPr>
              <a:t>Pas d’adaptation</a:t>
            </a:r>
          </a:p>
          <a:p>
            <a:pPr algn="ctr" marL="1073597" indent="-536798" lvl="1">
              <a:lnSpc>
                <a:spcPts val="6961"/>
              </a:lnSpc>
              <a:buFont typeface="Arial"/>
              <a:buChar char="•"/>
            </a:pPr>
            <a:r>
              <a:rPr lang="en-US" sz="4972" i="true" spc="198">
                <a:solidFill>
                  <a:srgbClr val="FFFFFF"/>
                </a:solidFill>
                <a:latin typeface="Lora Italics"/>
                <a:ea typeface="Lora Italics"/>
                <a:cs typeface="Lora Italics"/>
                <a:sym typeface="Lora Italics"/>
              </a:rPr>
              <a:t>Embouteillages fréquents</a:t>
            </a:r>
          </a:p>
          <a:p>
            <a:pPr algn="ctr">
              <a:lnSpc>
                <a:spcPts val="6961"/>
              </a:lnSpc>
            </a:pPr>
          </a:p>
        </p:txBody>
      </p:sp>
      <p:sp>
        <p:nvSpPr>
          <p:cNvPr name="TextBox 17" id="17"/>
          <p:cNvSpPr txBox="true"/>
          <p:nvPr/>
        </p:nvSpPr>
        <p:spPr>
          <a:xfrm rot="0">
            <a:off x="844212" y="4803287"/>
            <a:ext cx="7221423" cy="3463290"/>
          </a:xfrm>
          <a:prstGeom prst="rect">
            <a:avLst/>
          </a:prstGeom>
        </p:spPr>
        <p:txBody>
          <a:bodyPr anchor="t" rtlCol="false" tIns="0" lIns="0" bIns="0" rIns="0">
            <a:spAutoFit/>
          </a:bodyPr>
          <a:lstStyle/>
          <a:p>
            <a:pPr algn="ctr" marL="1057914" indent="-528957" lvl="1">
              <a:lnSpc>
                <a:spcPts val="6860"/>
              </a:lnSpc>
              <a:buFont typeface="Arial"/>
              <a:buChar char="•"/>
            </a:pPr>
            <a:r>
              <a:rPr lang="en-US" sz="4900" i="true" spc="196">
                <a:solidFill>
                  <a:srgbClr val="FFFFFF"/>
                </a:solidFill>
                <a:latin typeface="Lora Italics"/>
                <a:ea typeface="Lora Italics"/>
                <a:cs typeface="Lora Italics"/>
                <a:sym typeface="Lora Italics"/>
              </a:rPr>
              <a:t>Temps variable</a:t>
            </a:r>
          </a:p>
          <a:p>
            <a:pPr algn="ctr" marL="1057914" indent="-528957" lvl="1">
              <a:lnSpc>
                <a:spcPts val="6860"/>
              </a:lnSpc>
              <a:buFont typeface="Arial"/>
              <a:buChar char="•"/>
            </a:pPr>
            <a:r>
              <a:rPr lang="en-US" sz="4900" i="true" spc="196">
                <a:solidFill>
                  <a:srgbClr val="FFFFFF"/>
                </a:solidFill>
                <a:latin typeface="Lora Italics"/>
                <a:ea typeface="Lora Italics"/>
                <a:cs typeface="Lora Italics"/>
                <a:sym typeface="Lora Italics"/>
              </a:rPr>
              <a:t>Réaction au trafic</a:t>
            </a:r>
          </a:p>
          <a:p>
            <a:pPr algn="ctr" marL="1073024" indent="-536512" lvl="1">
              <a:lnSpc>
                <a:spcPts val="6958"/>
              </a:lnSpc>
              <a:buFont typeface="Arial"/>
              <a:buChar char="•"/>
            </a:pPr>
            <a:r>
              <a:rPr lang="en-US" sz="4970" i="true" spc="198">
                <a:solidFill>
                  <a:srgbClr val="FFFFFF"/>
                </a:solidFill>
                <a:latin typeface="Lora Italics"/>
                <a:ea typeface="Lora Italics"/>
                <a:cs typeface="Lora Italics"/>
                <a:sym typeface="Lora Italics"/>
              </a:rPr>
              <a:t>Meilleure fluidité</a:t>
            </a:r>
          </a:p>
          <a:p>
            <a:pPr algn="ctr">
              <a:lnSpc>
                <a:spcPts val="686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F0023"/>
        </a:solidFill>
      </p:bgPr>
    </p:bg>
    <p:spTree>
      <p:nvGrpSpPr>
        <p:cNvPr id="1" name=""/>
        <p:cNvGrpSpPr/>
        <p:nvPr/>
      </p:nvGrpSpPr>
      <p:grpSpPr>
        <a:xfrm>
          <a:off x="0" y="0"/>
          <a:ext cx="0" cy="0"/>
          <a:chOff x="0" y="0"/>
          <a:chExt cx="0" cy="0"/>
        </a:xfrm>
      </p:grpSpPr>
      <p:sp>
        <p:nvSpPr>
          <p:cNvPr name="Freeform 2" id="2"/>
          <p:cNvSpPr/>
          <p:nvPr/>
        </p:nvSpPr>
        <p:spPr>
          <a:xfrm flipH="false" flipV="true" rot="0">
            <a:off x="0"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659255"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7318510"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096885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461919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3820150"/>
            <a:ext cx="16359063" cy="4513279"/>
          </a:xfrm>
          <a:prstGeom prst="rect">
            <a:avLst/>
          </a:prstGeom>
        </p:spPr>
        <p:txBody>
          <a:bodyPr anchor="t" rtlCol="false" tIns="0" lIns="0" bIns="0" rIns="0">
            <a:spAutoFit/>
          </a:bodyPr>
          <a:lstStyle/>
          <a:p>
            <a:pPr algn="ctr">
              <a:lnSpc>
                <a:spcPts val="5934"/>
              </a:lnSpc>
            </a:pPr>
            <a:r>
              <a:rPr lang="en-US" sz="4747" i="true">
                <a:solidFill>
                  <a:srgbClr val="FFFFFF"/>
                </a:solidFill>
                <a:latin typeface="IM Fell Italics"/>
                <a:ea typeface="IM Fell Italics"/>
                <a:cs typeface="IM Fell Italics"/>
                <a:sym typeface="IM Fell Italics"/>
              </a:rPr>
              <a:t>Le projet a été développé à l’aide de Visual Studio Code comme environnement de programmation, grâce à sa simplicité et ses outils de débogage. La bibliothèque graphique raylib a été utilisée pour concevoir la simulation 2D du trafic, permettant l’animation des véhicules et la gestion des feux de circulation. Le langage C/C++ a servi à implémenter la logique du contrôle adaptatif.</a:t>
            </a:r>
          </a:p>
        </p:txBody>
      </p:sp>
      <p:sp>
        <p:nvSpPr>
          <p:cNvPr name="Freeform 8" id="8"/>
          <p:cNvSpPr/>
          <p:nvPr/>
        </p:nvSpPr>
        <p:spPr>
          <a:xfrm flipH="false" flipV="false" rot="0">
            <a:off x="2146427" y="8026371"/>
            <a:ext cx="4416361" cy="2007437"/>
          </a:xfrm>
          <a:custGeom>
            <a:avLst/>
            <a:gdLst/>
            <a:ahLst/>
            <a:cxnLst/>
            <a:rect r="r" b="b" t="t" l="l"/>
            <a:pathLst>
              <a:path h="2007437" w="4416361">
                <a:moveTo>
                  <a:pt x="0" y="0"/>
                </a:moveTo>
                <a:lnTo>
                  <a:pt x="4416361" y="0"/>
                </a:lnTo>
                <a:lnTo>
                  <a:pt x="4416361" y="2007437"/>
                </a:lnTo>
                <a:lnTo>
                  <a:pt x="0" y="2007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364123" y="8279563"/>
            <a:ext cx="3493811" cy="2007437"/>
          </a:xfrm>
          <a:custGeom>
            <a:avLst/>
            <a:gdLst/>
            <a:ahLst/>
            <a:cxnLst/>
            <a:rect r="r" b="b" t="t" l="l"/>
            <a:pathLst>
              <a:path h="2007437" w="3493811">
                <a:moveTo>
                  <a:pt x="0" y="0"/>
                </a:moveTo>
                <a:lnTo>
                  <a:pt x="3493811" y="0"/>
                </a:lnTo>
                <a:lnTo>
                  <a:pt x="3493811" y="2007437"/>
                </a:lnTo>
                <a:lnTo>
                  <a:pt x="0" y="2007437"/>
                </a:lnTo>
                <a:lnTo>
                  <a:pt x="0" y="0"/>
                </a:lnTo>
                <a:close/>
              </a:path>
            </a:pathLst>
          </a:custGeom>
          <a:blipFill>
            <a:blip r:embed="rId6"/>
            <a:stretch>
              <a:fillRect l="-41147" t="-152254" r="-8662" b="-8480"/>
            </a:stretch>
          </a:blipFill>
        </p:spPr>
      </p:sp>
      <p:sp>
        <p:nvSpPr>
          <p:cNvPr name="TextBox 10" id="10"/>
          <p:cNvSpPr txBox="true"/>
          <p:nvPr/>
        </p:nvSpPr>
        <p:spPr>
          <a:xfrm rot="0">
            <a:off x="670966" y="914400"/>
            <a:ext cx="16963899" cy="2294753"/>
          </a:xfrm>
          <a:prstGeom prst="rect">
            <a:avLst/>
          </a:prstGeom>
        </p:spPr>
        <p:txBody>
          <a:bodyPr anchor="t" rtlCol="false" tIns="0" lIns="0" bIns="0" rIns="0">
            <a:spAutoFit/>
          </a:bodyPr>
          <a:lstStyle/>
          <a:p>
            <a:pPr algn="l">
              <a:lnSpc>
                <a:spcPts val="8537"/>
              </a:lnSpc>
            </a:pPr>
            <a:r>
              <a:rPr lang="en-US" sz="7297">
                <a:gradFill>
                  <a:gsLst>
                    <a:gs pos="0">
                      <a:srgbClr val="FFF7AD">
                        <a:alpha val="100000"/>
                      </a:srgbClr>
                    </a:gs>
                    <a:gs pos="100000">
                      <a:srgbClr val="FFA9F9">
                        <a:alpha val="100000"/>
                      </a:srgbClr>
                    </a:gs>
                  </a:gsLst>
                  <a:lin ang="0"/>
                </a:gradFill>
                <a:latin typeface="Pixellet TH"/>
                <a:ea typeface="Pixellet TH"/>
                <a:cs typeface="Pixellet TH"/>
                <a:sym typeface="Pixellet TH"/>
              </a:rPr>
              <a:t>OUTILS ET ENVIRONNEMENT DE DÉVELOPPEMENT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F0023"/>
        </a:solidFill>
      </p:bgPr>
    </p:bg>
    <p:spTree>
      <p:nvGrpSpPr>
        <p:cNvPr id="1" name=""/>
        <p:cNvGrpSpPr/>
        <p:nvPr/>
      </p:nvGrpSpPr>
      <p:grpSpPr>
        <a:xfrm>
          <a:off x="0" y="0"/>
          <a:ext cx="0" cy="0"/>
          <a:chOff x="0" y="0"/>
          <a:chExt cx="0" cy="0"/>
        </a:xfrm>
      </p:grpSpPr>
      <p:sp>
        <p:nvSpPr>
          <p:cNvPr name="Freeform 2" id="2"/>
          <p:cNvSpPr/>
          <p:nvPr/>
        </p:nvSpPr>
        <p:spPr>
          <a:xfrm flipH="false" flipV="true" rot="0">
            <a:off x="0"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659255"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7318510"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096885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461919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1391964"/>
            <a:ext cx="13590491" cy="2015099"/>
          </a:xfrm>
          <a:prstGeom prst="rect">
            <a:avLst/>
          </a:prstGeom>
        </p:spPr>
        <p:txBody>
          <a:bodyPr anchor="t" rtlCol="false" tIns="0" lIns="0" bIns="0" rIns="0">
            <a:spAutoFit/>
          </a:bodyPr>
          <a:lstStyle/>
          <a:p>
            <a:pPr algn="l">
              <a:lnSpc>
                <a:spcPts val="7485"/>
              </a:lnSpc>
            </a:pPr>
            <a:r>
              <a:rPr lang="en-US" sz="6397">
                <a:solidFill>
                  <a:srgbClr val="ED1C24"/>
                </a:solidFill>
                <a:latin typeface="Pixellet TH"/>
                <a:ea typeface="Pixellet TH"/>
                <a:cs typeface="Pixellet TH"/>
                <a:sym typeface="Pixellet TH"/>
              </a:rPr>
              <a:t>AVENIR DU JEU ET PERSPECTIVES D’ÉVOLUTION</a:t>
            </a:r>
          </a:p>
        </p:txBody>
      </p:sp>
      <p:sp>
        <p:nvSpPr>
          <p:cNvPr name="Freeform 8" id="8"/>
          <p:cNvSpPr/>
          <p:nvPr/>
        </p:nvSpPr>
        <p:spPr>
          <a:xfrm flipH="true" flipV="false" rot="0">
            <a:off x="12525028" y="765485"/>
            <a:ext cx="2687516" cy="478867"/>
          </a:xfrm>
          <a:custGeom>
            <a:avLst/>
            <a:gdLst/>
            <a:ahLst/>
            <a:cxnLst/>
            <a:rect r="r" b="b" t="t" l="l"/>
            <a:pathLst>
              <a:path h="478867" w="2687516">
                <a:moveTo>
                  <a:pt x="2687516" y="0"/>
                </a:moveTo>
                <a:lnTo>
                  <a:pt x="0" y="0"/>
                </a:lnTo>
                <a:lnTo>
                  <a:pt x="0" y="478866"/>
                </a:lnTo>
                <a:lnTo>
                  <a:pt x="2687516" y="478866"/>
                </a:lnTo>
                <a:lnTo>
                  <a:pt x="268751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5407637" y="741597"/>
            <a:ext cx="2880363" cy="1005509"/>
          </a:xfrm>
          <a:custGeom>
            <a:avLst/>
            <a:gdLst/>
            <a:ahLst/>
            <a:cxnLst/>
            <a:rect r="r" b="b" t="t" l="l"/>
            <a:pathLst>
              <a:path h="1005509" w="2880363">
                <a:moveTo>
                  <a:pt x="2880363" y="0"/>
                </a:moveTo>
                <a:lnTo>
                  <a:pt x="0" y="0"/>
                </a:lnTo>
                <a:lnTo>
                  <a:pt x="0" y="1005509"/>
                </a:lnTo>
                <a:lnTo>
                  <a:pt x="2880363" y="1005509"/>
                </a:lnTo>
                <a:lnTo>
                  <a:pt x="28803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4193825"/>
            <a:ext cx="16230600" cy="5639571"/>
          </a:xfrm>
          <a:prstGeom prst="rect">
            <a:avLst/>
          </a:prstGeom>
        </p:spPr>
        <p:txBody>
          <a:bodyPr anchor="t" rtlCol="false" tIns="0" lIns="0" bIns="0" rIns="0">
            <a:spAutoFit/>
          </a:bodyPr>
          <a:lstStyle/>
          <a:p>
            <a:pPr algn="l" marL="776814" indent="-388407" lvl="1">
              <a:lnSpc>
                <a:spcPts val="3598"/>
              </a:lnSpc>
              <a:buFont typeface="Arial"/>
              <a:buChar char="•"/>
            </a:pPr>
            <a:r>
              <a:rPr lang="en-US" sz="3598">
                <a:solidFill>
                  <a:srgbClr val="FFFFFF"/>
                </a:solidFill>
                <a:latin typeface="Yeseva One"/>
                <a:ea typeface="Yeseva One"/>
                <a:cs typeface="Yeseva One"/>
                <a:sym typeface="Yeseva One"/>
              </a:rPr>
              <a:t>Intégration future de l’intelligence artificielle pour optimiser automatiquement les feux de circulation.</a:t>
            </a:r>
          </a:p>
          <a:p>
            <a:pPr algn="l" marL="776814" indent="-388407" lvl="1">
              <a:lnSpc>
                <a:spcPts val="3598"/>
              </a:lnSpc>
              <a:buFont typeface="Arial"/>
              <a:buChar char="•"/>
            </a:pPr>
            <a:r>
              <a:rPr lang="en-US" sz="3598">
                <a:solidFill>
                  <a:srgbClr val="FFFFFF"/>
                </a:solidFill>
                <a:latin typeface="Yeseva One"/>
                <a:ea typeface="Yeseva One"/>
                <a:cs typeface="Yeseva One"/>
                <a:sym typeface="Yeseva One"/>
              </a:rPr>
              <a:t>Extension du jeu à une ville complète avec plusieurs intersections interconnectées.</a:t>
            </a:r>
          </a:p>
          <a:p>
            <a:pPr algn="l" marL="776814" indent="-388407" lvl="1">
              <a:lnSpc>
                <a:spcPts val="3598"/>
              </a:lnSpc>
              <a:buFont typeface="Arial"/>
              <a:buChar char="•"/>
            </a:pPr>
            <a:r>
              <a:rPr lang="en-US" sz="3598">
                <a:solidFill>
                  <a:srgbClr val="FFFFFF"/>
                </a:solidFill>
                <a:latin typeface="Yeseva One"/>
                <a:ea typeface="Yeseva One"/>
                <a:cs typeface="Yeseva One"/>
                <a:sym typeface="Yeseva One"/>
              </a:rPr>
              <a:t>Utilisation de données réelles issues de capteurs de trafic pour une simulation plus réaliste.</a:t>
            </a:r>
          </a:p>
          <a:p>
            <a:pPr algn="l" marL="776814" indent="-388407" lvl="1">
              <a:lnSpc>
                <a:spcPts val="3598"/>
              </a:lnSpc>
              <a:buFont typeface="Arial"/>
              <a:buChar char="•"/>
            </a:pPr>
            <a:r>
              <a:rPr lang="en-US" sz="3598">
                <a:solidFill>
                  <a:srgbClr val="FFFFFF"/>
                </a:solidFill>
                <a:latin typeface="Yeseva One"/>
                <a:ea typeface="Yeseva One"/>
                <a:cs typeface="Yeseva One"/>
                <a:sym typeface="Yeseva One"/>
              </a:rPr>
              <a:t>Gestion de scénarios avancés : heures de pointe, accidents multiples, événements spéciaux.</a:t>
            </a:r>
          </a:p>
          <a:p>
            <a:pPr algn="l" marL="776814" indent="-388407" lvl="1">
              <a:lnSpc>
                <a:spcPts val="3598"/>
              </a:lnSpc>
              <a:buFont typeface="Arial"/>
              <a:buChar char="•"/>
            </a:pPr>
            <a:r>
              <a:rPr lang="en-US" sz="3598">
                <a:solidFill>
                  <a:srgbClr val="FFFFFF"/>
                </a:solidFill>
                <a:latin typeface="Yeseva One"/>
                <a:ea typeface="Yeseva One"/>
                <a:cs typeface="Yeseva One"/>
                <a:sym typeface="Yeseva One"/>
              </a:rPr>
              <a:t>Transformation du jeu en outil pédagogique pour la formation en systèmes de transport intelligents.</a:t>
            </a:r>
          </a:p>
          <a:p>
            <a:pPr algn="l" marL="776814" indent="-388407" lvl="1">
              <a:lnSpc>
                <a:spcPts val="3598"/>
              </a:lnSpc>
              <a:buFont typeface="Arial"/>
              <a:buChar char="•"/>
            </a:pPr>
            <a:r>
              <a:rPr lang="en-US" sz="3598">
                <a:solidFill>
                  <a:srgbClr val="FFFFFF"/>
                </a:solidFill>
                <a:latin typeface="Yeseva One"/>
                <a:ea typeface="Yeseva One"/>
                <a:cs typeface="Yeseva One"/>
                <a:sym typeface="Yeseva One"/>
              </a:rPr>
              <a:t>Contribution au développement des Smart Cities et à l’amélioration de la sécurité routière.</a:t>
            </a:r>
          </a:p>
          <a:p>
            <a:pPr algn="l">
              <a:lnSpc>
                <a:spcPts val="150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F0023"/>
        </a:solidFill>
      </p:bgPr>
    </p:bg>
    <p:spTree>
      <p:nvGrpSpPr>
        <p:cNvPr id="1" name=""/>
        <p:cNvGrpSpPr/>
        <p:nvPr/>
      </p:nvGrpSpPr>
      <p:grpSpPr>
        <a:xfrm>
          <a:off x="0" y="0"/>
          <a:ext cx="0" cy="0"/>
          <a:chOff x="0" y="0"/>
          <a:chExt cx="0" cy="0"/>
        </a:xfrm>
      </p:grpSpPr>
      <p:sp>
        <p:nvSpPr>
          <p:cNvPr name="Freeform 2" id="2"/>
          <p:cNvSpPr/>
          <p:nvPr/>
        </p:nvSpPr>
        <p:spPr>
          <a:xfrm flipH="false" flipV="true" rot="0">
            <a:off x="0"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659255"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7318510"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096885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461919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323" r="0" b="0"/>
          <a:stretch>
            <a:fillRect/>
          </a:stretch>
        </p:blipFill>
        <p:spPr>
          <a:xfrm flipH="false" flipV="false" rot="0">
            <a:off x="2700677" y="38100"/>
            <a:ext cx="12901813" cy="10217121"/>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F0023"/>
        </a:solidFill>
      </p:bgPr>
    </p:bg>
    <p:spTree>
      <p:nvGrpSpPr>
        <p:cNvPr id="1" name=""/>
        <p:cNvGrpSpPr/>
        <p:nvPr/>
      </p:nvGrpSpPr>
      <p:grpSpPr>
        <a:xfrm>
          <a:off x="0" y="0"/>
          <a:ext cx="0" cy="0"/>
          <a:chOff x="0" y="0"/>
          <a:chExt cx="0" cy="0"/>
        </a:xfrm>
      </p:grpSpPr>
      <p:sp>
        <p:nvSpPr>
          <p:cNvPr name="Freeform 2" id="2"/>
          <p:cNvSpPr/>
          <p:nvPr/>
        </p:nvSpPr>
        <p:spPr>
          <a:xfrm flipH="false" flipV="true" rot="0">
            <a:off x="0"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3659255"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7318510" y="0"/>
            <a:ext cx="3668809" cy="2009836"/>
          </a:xfrm>
          <a:custGeom>
            <a:avLst/>
            <a:gdLst/>
            <a:ahLst/>
            <a:cxnLst/>
            <a:rect r="r" b="b" t="t" l="l"/>
            <a:pathLst>
              <a:path h="2009836" w="3668809">
                <a:moveTo>
                  <a:pt x="0" y="2009836"/>
                </a:moveTo>
                <a:lnTo>
                  <a:pt x="3668810" y="2009836"/>
                </a:lnTo>
                <a:lnTo>
                  <a:pt x="3668810"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096885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4619191" y="0"/>
            <a:ext cx="3668809" cy="2009836"/>
          </a:xfrm>
          <a:custGeom>
            <a:avLst/>
            <a:gdLst/>
            <a:ahLst/>
            <a:cxnLst/>
            <a:rect r="r" b="b" t="t" l="l"/>
            <a:pathLst>
              <a:path h="2009836" w="3668809">
                <a:moveTo>
                  <a:pt x="0" y="2009836"/>
                </a:moveTo>
                <a:lnTo>
                  <a:pt x="3668809" y="2009836"/>
                </a:lnTo>
                <a:lnTo>
                  <a:pt x="3668809" y="0"/>
                </a:lnTo>
                <a:lnTo>
                  <a:pt x="0" y="0"/>
                </a:lnTo>
                <a:lnTo>
                  <a:pt x="0" y="200983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847725"/>
            <a:ext cx="9508339" cy="1763637"/>
          </a:xfrm>
          <a:prstGeom prst="rect">
            <a:avLst/>
          </a:prstGeom>
        </p:spPr>
        <p:txBody>
          <a:bodyPr anchor="t" rtlCol="false" tIns="0" lIns="0" bIns="0" rIns="0">
            <a:spAutoFit/>
          </a:bodyPr>
          <a:lstStyle/>
          <a:p>
            <a:pPr algn="l">
              <a:lnSpc>
                <a:spcPts val="12164"/>
              </a:lnSpc>
            </a:pPr>
            <a:r>
              <a:rPr lang="en-US" sz="10396">
                <a:solidFill>
                  <a:srgbClr val="FF28AD"/>
                </a:solidFill>
                <a:latin typeface="Pixellet TH"/>
                <a:ea typeface="Pixellet TH"/>
                <a:cs typeface="Pixellet TH"/>
                <a:sym typeface="Pixellet TH"/>
              </a:rPr>
              <a:t>CONCLUSION</a:t>
            </a:r>
          </a:p>
        </p:txBody>
      </p:sp>
      <p:sp>
        <p:nvSpPr>
          <p:cNvPr name="TextBox 8" id="8"/>
          <p:cNvSpPr txBox="true"/>
          <p:nvPr/>
        </p:nvSpPr>
        <p:spPr>
          <a:xfrm rot="0">
            <a:off x="1028700" y="3622360"/>
            <a:ext cx="16230600" cy="4768475"/>
          </a:xfrm>
          <a:prstGeom prst="rect">
            <a:avLst/>
          </a:prstGeom>
        </p:spPr>
        <p:txBody>
          <a:bodyPr anchor="t" rtlCol="false" tIns="0" lIns="0" bIns="0" rIns="0">
            <a:spAutoFit/>
          </a:bodyPr>
          <a:lstStyle/>
          <a:p>
            <a:pPr algn="ctr">
              <a:lnSpc>
                <a:spcPts val="6292"/>
              </a:lnSpc>
            </a:pPr>
            <a:r>
              <a:rPr lang="en-US" sz="5720">
                <a:gradFill>
                  <a:gsLst>
                    <a:gs pos="0">
                      <a:srgbClr val="FFF7AD">
                        <a:alpha val="100000"/>
                      </a:srgbClr>
                    </a:gs>
                    <a:gs pos="100000">
                      <a:srgbClr val="FFA9F9">
                        <a:alpha val="100000"/>
                      </a:srgbClr>
                    </a:gs>
                  </a:gsLst>
                  <a:lin ang="0"/>
                </a:gradFill>
                <a:latin typeface="Pluma"/>
                <a:ea typeface="Pluma"/>
                <a:cs typeface="Pluma"/>
                <a:sym typeface="Pluma"/>
              </a:rPr>
              <a:t>Ce projet a démontré l’intérêt du contrôle adaptatif des feux de circulation à travers une simulation interactive. Il met en évidence l’importance des systèmes intelligents pour améliorer la fluidité du trafic et la sécurité dans les Smart Cities.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DAG8_pvUBRw</dc:identifier>
  <dcterms:modified xsi:type="dcterms:W3CDTF">2011-08-01T06:04:30Z</dcterms:modified>
  <cp:revision>1</cp:revision>
  <dc:title>Purple Pixel Illustration Game Presentation</dc:title>
</cp:coreProperties>
</file>